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340" r:id="rId2"/>
    <p:sldId id="332" r:id="rId3"/>
    <p:sldId id="327" r:id="rId4"/>
    <p:sldId id="322" r:id="rId5"/>
    <p:sldId id="335" r:id="rId6"/>
    <p:sldId id="328" r:id="rId7"/>
    <p:sldId id="334" r:id="rId8"/>
    <p:sldId id="323" r:id="rId9"/>
    <p:sldId id="329" r:id="rId10"/>
    <p:sldId id="324" r:id="rId11"/>
    <p:sldId id="331" r:id="rId12"/>
    <p:sldId id="326" r:id="rId13"/>
    <p:sldId id="341" r:id="rId14"/>
    <p:sldId id="333" r:id="rId15"/>
    <p:sldId id="342" r:id="rId16"/>
    <p:sldId id="343" r:id="rId17"/>
    <p:sldId id="274" r:id="rId18"/>
  </p:sldIdLst>
  <p:sldSz cx="12192000" cy="6858000"/>
  <p:notesSz cx="6858000" cy="9144000"/>
  <p:embeddedFontLst>
    <p:embeddedFont>
      <p:font typeface="Source Han Sans Normal" panose="02010600030101010101" charset="-122"/>
      <p:regular r:id="rId20"/>
    </p:embeddedFont>
    <p:embeddedFont>
      <p:font typeface="Microsoft YaHei Light" panose="020B0502040204020203" pitchFamily="34" charset="-122"/>
      <p:regular r:id="rId21"/>
    </p:embeddedFont>
    <p:embeddedFont>
      <p:font typeface="Source Han Sans Heavy" panose="020B0A00000000000000"/>
      <p:bold r:id="rId22"/>
    </p:embeddedFont>
    <p:embeddedFont>
      <p:font typeface="等线" panose="02010600030101010101" pitchFamily="2" charset="-122"/>
      <p:regular r:id="rId23"/>
      <p:bold r:id="rId24"/>
    </p:embeddedFont>
    <p:embeddedFont>
      <p:font typeface="等线 Light" panose="02010600030101010101" pitchFamily="2" charset="-122"/>
      <p:regular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BEB"/>
    <a:srgbClr val="0E3150"/>
    <a:srgbClr val="FF7D7D"/>
    <a:srgbClr val="FF8F8E"/>
    <a:srgbClr val="FE2626"/>
    <a:srgbClr val="D31515"/>
    <a:srgbClr val="FF6A6B"/>
    <a:srgbClr val="D20000"/>
    <a:srgbClr val="FF5556"/>
    <a:srgbClr val="F906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3516" autoAdjust="0"/>
  </p:normalViewPr>
  <p:slideViewPr>
    <p:cSldViewPr snapToGrid="0" showGuides="1">
      <p:cViewPr varScale="1">
        <p:scale>
          <a:sx n="82" d="100"/>
          <a:sy n="82" d="100"/>
        </p:scale>
        <p:origin x="48" y="141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1997B-EAB8-4584-A168-AB6AFFF39ED1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5224F-9D20-4453-A411-98842AA8F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578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图片包含 室内, 顶部&#10;&#10;已生成极高可信度的说明">
            <a:extLst>
              <a:ext uri="{FF2B5EF4-FFF2-40B4-BE49-F238E27FC236}">
                <a16:creationId xmlns:a16="http://schemas.microsoft.com/office/drawing/2014/main" id="{58F6D3F6-02A0-4FCA-91D1-74CAD785C7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840AE95C-02B1-4152-87BB-8F21B00C240A}"/>
              </a:ext>
            </a:extLst>
          </p:cNvPr>
          <p:cNvSpPr/>
          <p:nvPr userDrawn="1"/>
        </p:nvSpPr>
        <p:spPr>
          <a:xfrm>
            <a:off x="311989" y="320777"/>
            <a:ext cx="11568021" cy="6204544"/>
          </a:xfrm>
          <a:prstGeom prst="rect">
            <a:avLst/>
          </a:prstGeom>
          <a:solidFill>
            <a:schemeClr val="bg1">
              <a:alpha val="74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pic>
        <p:nvPicPr>
          <p:cNvPr id="26" name="图片 25" descr="图片包含 户外艺术系列&#10;&#10;已生成高可信度的说明">
            <a:extLst>
              <a:ext uri="{FF2B5EF4-FFF2-40B4-BE49-F238E27FC236}">
                <a16:creationId xmlns:a16="http://schemas.microsoft.com/office/drawing/2014/main" id="{94E0DA9D-E700-4B1F-BA38-E0AD40FD97F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1853" y="837733"/>
            <a:ext cx="1168293" cy="1168293"/>
          </a:xfrm>
          <a:prstGeom prst="rect">
            <a:avLst/>
          </a:prstGeom>
        </p:spPr>
      </p:pic>
      <p:grpSp>
        <p:nvGrpSpPr>
          <p:cNvPr id="29" name="组合 28">
            <a:extLst>
              <a:ext uri="{FF2B5EF4-FFF2-40B4-BE49-F238E27FC236}">
                <a16:creationId xmlns:a16="http://schemas.microsoft.com/office/drawing/2014/main" id="{AD1FE46A-75A0-44DD-BD97-6AB82F5D116A}"/>
              </a:ext>
            </a:extLst>
          </p:cNvPr>
          <p:cNvGrpSpPr/>
          <p:nvPr userDrawn="1"/>
        </p:nvGrpSpPr>
        <p:grpSpPr>
          <a:xfrm>
            <a:off x="1893956" y="2428437"/>
            <a:ext cx="8404088" cy="0"/>
            <a:chOff x="1895061" y="2428437"/>
            <a:chExt cx="8404088" cy="0"/>
          </a:xfrm>
        </p:grpSpPr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CD21D6E5-89B7-4022-9C08-1295C48DA8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95061" y="2428437"/>
              <a:ext cx="1462156" cy="0"/>
            </a:xfrm>
            <a:prstGeom prst="line">
              <a:avLst/>
            </a:prstGeom>
            <a:ln w="95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95C8E6B7-363F-448B-B336-5D27C81D1D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36993" y="2428437"/>
              <a:ext cx="1462156" cy="0"/>
            </a:xfrm>
            <a:prstGeom prst="line">
              <a:avLst/>
            </a:prstGeom>
            <a:ln w="95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3F7ABD0F-26A4-4C85-B2F7-FD26279FA3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62976" y="2695169"/>
            <a:ext cx="8466046" cy="1616014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noAutofit/>
          </a:bodyPr>
          <a:lstStyle>
            <a:lvl1pPr marL="0" indent="0" algn="ctr">
              <a:spcBef>
                <a:spcPts val="0"/>
              </a:spcBef>
              <a:buNone/>
              <a:defRPr lang="zh-CN" altLang="en-US" sz="4400" smtClean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algn="ctr">
              <a:lnSpc>
                <a:spcPts val="6000"/>
              </a:lnSpc>
            </a:pPr>
            <a:r>
              <a:rPr lang="zh-CN" altLang="en-US" dirty="0"/>
              <a:t>浅色简约风格论文开题答辩</a:t>
            </a:r>
            <a:r>
              <a:rPr lang="en-US" altLang="zh-CN" dirty="0"/>
              <a:t>PPT</a:t>
            </a:r>
          </a:p>
          <a:p>
            <a:pPr marL="0" lvl="0" algn="ctr">
              <a:lnSpc>
                <a:spcPts val="6000"/>
              </a:lnSpc>
            </a:pPr>
            <a:r>
              <a:rPr lang="zh-CN" altLang="en-US" dirty="0"/>
              <a:t>模板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5922146C-00EC-4003-AB29-9ED1507DF4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93364" y="2271471"/>
            <a:ext cx="5205271" cy="3139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 algn="ctr">
              <a:buNone/>
              <a:defRPr lang="zh-CN" altLang="en-US" sz="1600" smtClean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1pPr>
            <a:lvl2pPr marL="228600" indent="0">
              <a:buNone/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algn="ctr"/>
            <a:r>
              <a:rPr lang="zh-CN" altLang="en-US" dirty="0"/>
              <a:t>山东理工大学</a:t>
            </a:r>
            <a:r>
              <a:rPr lang="en-US" altLang="zh-CN" dirty="0"/>
              <a:t>XXXX</a:t>
            </a:r>
            <a:r>
              <a:rPr lang="zh-CN" altLang="en-US" dirty="0"/>
              <a:t>学院</a:t>
            </a:r>
            <a:r>
              <a:rPr lang="en-US" altLang="zh-CN" dirty="0"/>
              <a:t>20XX</a:t>
            </a:r>
            <a:r>
              <a:rPr lang="zh-CN" altLang="en-US" dirty="0"/>
              <a:t>级博士生学位论文开题答辩</a:t>
            </a:r>
          </a:p>
        </p:txBody>
      </p:sp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1D157E58-7D91-433E-A8D8-6DFF8F5EE9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17719" y="4959795"/>
            <a:ext cx="2956560" cy="1060472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None/>
              <a:defRPr lang="zh-CN" altLang="en-US" sz="1600" kern="1200" dirty="0" smtClean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1pPr>
            <a:lvl2pPr marL="0" algn="ctr" defTabSz="914400" rtl="0" eaLnBrk="1" latinLnBrk="0" hangingPunct="1">
              <a:lnSpc>
                <a:spcPct val="150000"/>
              </a:lnSpc>
              <a:defRPr lang="zh-CN" altLang="en-US" sz="1600" kern="1200" dirty="0" smtClean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2pPr>
            <a:lvl3pPr marL="0" algn="ctr" defTabSz="914400" rtl="0" eaLnBrk="1" latinLnBrk="0" hangingPunct="1">
              <a:lnSpc>
                <a:spcPct val="150000"/>
              </a:lnSpc>
              <a:defRPr lang="zh-CN" altLang="en-US" sz="1600" kern="1200" dirty="0" smtClean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3pPr>
            <a:lvl4pPr marL="0" algn="ctr" defTabSz="914400" rtl="0" eaLnBrk="1" latinLnBrk="0" hangingPunct="1">
              <a:lnSpc>
                <a:spcPct val="150000"/>
              </a:lnSpc>
              <a:defRPr lang="zh-CN" altLang="en-US" sz="1600" kern="1200" dirty="0" smtClean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4pPr>
            <a:lvl5pPr marL="0" algn="ctr" defTabSz="914400" rtl="0" eaLnBrk="1" latinLnBrk="0" hangingPunct="1">
              <a:lnSpc>
                <a:spcPct val="150000"/>
              </a:lnSpc>
              <a:defRPr lang="zh-CN" altLang="en-US" sz="1600" kern="12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5pPr>
          </a:lstStyle>
          <a:p>
            <a:pPr lvl="0"/>
            <a:r>
              <a:rPr lang="zh-CN" altLang="en-US" dirty="0"/>
              <a:t>指导老师：</a:t>
            </a:r>
            <a:r>
              <a:rPr lang="en-US" altLang="zh-CN" dirty="0"/>
              <a:t>XXX  </a:t>
            </a:r>
            <a:r>
              <a:rPr lang="zh-CN" altLang="en-US" dirty="0"/>
              <a:t>教授</a:t>
            </a:r>
          </a:p>
          <a:p>
            <a:pPr lvl="0"/>
            <a:r>
              <a:rPr lang="zh-CN" altLang="en-US" dirty="0"/>
              <a:t>答辩人：</a:t>
            </a:r>
            <a:r>
              <a:rPr lang="en-US" altLang="zh-CN" dirty="0" err="1"/>
              <a:t>OfficePLUS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02087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顶部&#10;&#10;已生成极高可信度的说明">
            <a:extLst>
              <a:ext uri="{FF2B5EF4-FFF2-40B4-BE49-F238E27FC236}">
                <a16:creationId xmlns:a16="http://schemas.microsoft.com/office/drawing/2014/main" id="{C48C916D-60B8-42D4-BBD1-FAE10C4CB9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223165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920498E-2738-478E-A76F-C7DBD6638583}"/>
              </a:ext>
            </a:extLst>
          </p:cNvPr>
          <p:cNvSpPr/>
          <p:nvPr userDrawn="1"/>
        </p:nvSpPr>
        <p:spPr>
          <a:xfrm>
            <a:off x="0" y="-4"/>
            <a:ext cx="12192000" cy="2231651"/>
          </a:xfrm>
          <a:prstGeom prst="rect">
            <a:avLst/>
          </a:prstGeom>
          <a:solidFill>
            <a:schemeClr val="bg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6BDB173-F0F1-48AF-AC00-C6A860E89266}"/>
              </a:ext>
            </a:extLst>
          </p:cNvPr>
          <p:cNvSpPr/>
          <p:nvPr userDrawn="1"/>
        </p:nvSpPr>
        <p:spPr>
          <a:xfrm>
            <a:off x="0" y="2231647"/>
            <a:ext cx="12192000" cy="118365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3F12781-807A-4A0D-9C95-74411810582D}"/>
              </a:ext>
            </a:extLst>
          </p:cNvPr>
          <p:cNvSpPr/>
          <p:nvPr userDrawn="1"/>
        </p:nvSpPr>
        <p:spPr>
          <a:xfrm>
            <a:off x="1125006" y="3488145"/>
            <a:ext cx="382372" cy="382372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0CBC244-ECB7-4D69-BD9E-B532BFB656FE}"/>
              </a:ext>
            </a:extLst>
          </p:cNvPr>
          <p:cNvGrpSpPr/>
          <p:nvPr userDrawn="1"/>
        </p:nvGrpSpPr>
        <p:grpSpPr>
          <a:xfrm>
            <a:off x="5058446" y="646830"/>
            <a:ext cx="2075108" cy="1132987"/>
            <a:chOff x="5058446" y="781282"/>
            <a:chExt cx="2075108" cy="1132987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7E5BDAD-2720-492D-BF92-1F4F1CF5C976}"/>
                </a:ext>
              </a:extLst>
            </p:cNvPr>
            <p:cNvSpPr txBox="1"/>
            <p:nvPr/>
          </p:nvSpPr>
          <p:spPr>
            <a:xfrm>
              <a:off x="5058446" y="781282"/>
              <a:ext cx="2075108" cy="83099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4800" dirty="0">
                  <a:solidFill>
                    <a:schemeClr val="tx2"/>
                  </a:solidFill>
                  <a:latin typeface="Source Han Sans Heavy" panose="020B0A00000000000000" pitchFamily="34" charset="-122"/>
                  <a:ea typeface="Source Han Sans Heavy" panose="020B0A00000000000000" pitchFamily="34" charset="-122"/>
                </a:rPr>
                <a:t>目  录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AAF8F90-3552-469C-83E5-02ADEF8525DD}"/>
                </a:ext>
              </a:extLst>
            </p:cNvPr>
            <p:cNvSpPr txBox="1"/>
            <p:nvPr/>
          </p:nvSpPr>
          <p:spPr>
            <a:xfrm>
              <a:off x="5274733" y="1514159"/>
              <a:ext cx="1642534" cy="40011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algn="ctr">
                <a:defRPr sz="4800">
                  <a:solidFill>
                    <a:schemeClr val="tx2"/>
                  </a:solidFill>
                  <a:latin typeface="Source Han Sans Heavy" panose="020B0A00000000000000" pitchFamily="34" charset="-122"/>
                  <a:ea typeface="Source Han Sans Heavy" panose="020B0A00000000000000" pitchFamily="34" charset="-122"/>
                </a:defRPr>
              </a:lvl1pPr>
            </a:lstStyle>
            <a:p>
              <a:r>
                <a:rPr lang="en-US" altLang="zh-CN" sz="2000" dirty="0"/>
                <a:t>CONTENTS</a:t>
              </a:r>
              <a:endParaRPr lang="zh-CN" altLang="en-US" sz="2000" dirty="0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CC26D07F-57FC-4170-BA9D-AC5F7BA68F4B}"/>
              </a:ext>
            </a:extLst>
          </p:cNvPr>
          <p:cNvSpPr/>
          <p:nvPr userDrawn="1"/>
        </p:nvSpPr>
        <p:spPr>
          <a:xfrm>
            <a:off x="4511672" y="3488145"/>
            <a:ext cx="382372" cy="382372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97D3DA2-0B6D-4659-9E2C-B8668856AE10}"/>
              </a:ext>
            </a:extLst>
          </p:cNvPr>
          <p:cNvSpPr/>
          <p:nvPr userDrawn="1"/>
        </p:nvSpPr>
        <p:spPr>
          <a:xfrm>
            <a:off x="7898338" y="3488145"/>
            <a:ext cx="382372" cy="382372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6F5C31C-58B0-438A-9AF1-667D8EAD87EB}"/>
              </a:ext>
            </a:extLst>
          </p:cNvPr>
          <p:cNvSpPr/>
          <p:nvPr userDrawn="1"/>
        </p:nvSpPr>
        <p:spPr>
          <a:xfrm>
            <a:off x="2681911" y="4918665"/>
            <a:ext cx="382372" cy="382372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E1A3C5B-2E13-4345-A6DD-89C9DAA8D9FC}"/>
              </a:ext>
            </a:extLst>
          </p:cNvPr>
          <p:cNvSpPr/>
          <p:nvPr userDrawn="1"/>
        </p:nvSpPr>
        <p:spPr>
          <a:xfrm>
            <a:off x="6068577" y="4918665"/>
            <a:ext cx="382372" cy="382372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占位符 18">
            <a:extLst>
              <a:ext uri="{FF2B5EF4-FFF2-40B4-BE49-F238E27FC236}">
                <a16:creationId xmlns:a16="http://schemas.microsoft.com/office/drawing/2014/main" id="{6E22DB87-87A6-4C99-8D9A-8D7C63C6A5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25280" y="3488145"/>
            <a:ext cx="2599897" cy="424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zh-CN" altLang="en-US" sz="2400" dirty="0" smtClean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/>
            <a:r>
              <a:rPr lang="zh-CN" altLang="en-US" dirty="0"/>
              <a:t>章节标题一</a:t>
            </a:r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4B065F68-7582-4310-AB7E-43A4ED9B36B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11946" y="3488145"/>
            <a:ext cx="2599897" cy="424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zh-CN" altLang="en-US" sz="2400" dirty="0" smtClean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/>
            <a:r>
              <a:rPr lang="zh-CN" altLang="en-US" dirty="0"/>
              <a:t>章节标题二</a:t>
            </a:r>
          </a:p>
        </p:txBody>
      </p:sp>
      <p:sp>
        <p:nvSpPr>
          <p:cNvPr id="24" name="文本占位符 23">
            <a:extLst>
              <a:ext uri="{FF2B5EF4-FFF2-40B4-BE49-F238E27FC236}">
                <a16:creationId xmlns:a16="http://schemas.microsoft.com/office/drawing/2014/main" id="{E2BA3600-059E-439B-ABB3-0A09723548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98612" y="3488145"/>
            <a:ext cx="2599897" cy="424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zh-CN" altLang="en-US" sz="2400" dirty="0" smtClean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/>
            <a:r>
              <a:rPr lang="zh-CN" altLang="en-US" dirty="0"/>
              <a:t>章节标题三</a:t>
            </a:r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61A4FB2E-8299-42FC-AEF1-031929198A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82185" y="4918665"/>
            <a:ext cx="2599897" cy="424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zh-CN" altLang="en-US" sz="2400" dirty="0" smtClean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/>
            <a:r>
              <a:rPr lang="zh-CN" altLang="en-US" dirty="0"/>
              <a:t>章节标题四</a:t>
            </a:r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254D804E-04F2-419B-ACF0-DDA9CFBDD3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68851" y="4918665"/>
            <a:ext cx="2599897" cy="424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zh-CN" altLang="en-US" sz="2400" dirty="0" smtClean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/>
            <a:r>
              <a:rPr lang="zh-CN" altLang="en-US" dirty="0"/>
              <a:t>章节标题五</a:t>
            </a:r>
          </a:p>
        </p:txBody>
      </p:sp>
    </p:spTree>
    <p:extLst>
      <p:ext uri="{BB962C8B-B14F-4D97-AF65-F5344CB8AC3E}">
        <p14:creationId xmlns:p14="http://schemas.microsoft.com/office/powerpoint/2010/main" val="3213148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室内, 顶部&#10;&#10;已生成极高可信度的说明">
            <a:extLst>
              <a:ext uri="{FF2B5EF4-FFF2-40B4-BE49-F238E27FC236}">
                <a16:creationId xmlns:a16="http://schemas.microsoft.com/office/drawing/2014/main" id="{5867CF21-99D8-491D-B593-C7F7A5E694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6B617582-BB0B-4286-9ADC-0528A5321FE8}"/>
              </a:ext>
            </a:extLst>
          </p:cNvPr>
          <p:cNvSpPr/>
          <p:nvPr userDrawn="1"/>
        </p:nvSpPr>
        <p:spPr>
          <a:xfrm>
            <a:off x="311989" y="320777"/>
            <a:ext cx="11568021" cy="6204544"/>
          </a:xfrm>
          <a:prstGeom prst="rect">
            <a:avLst/>
          </a:prstGeom>
          <a:solidFill>
            <a:schemeClr val="bg1">
              <a:alpha val="74000"/>
            </a:schemeClr>
          </a:solidFill>
          <a:ln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7B17C83-E432-4A3C-9DB0-417DD70613F5}"/>
              </a:ext>
            </a:extLst>
          </p:cNvPr>
          <p:cNvCxnSpPr/>
          <p:nvPr userDrawn="1"/>
        </p:nvCxnSpPr>
        <p:spPr>
          <a:xfrm>
            <a:off x="3335865" y="3522133"/>
            <a:ext cx="5520267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AA25BD5A-981E-424F-BDF6-E1D901A1C5C7}"/>
              </a:ext>
            </a:extLst>
          </p:cNvPr>
          <p:cNvSpPr/>
          <p:nvPr/>
        </p:nvSpPr>
        <p:spPr>
          <a:xfrm>
            <a:off x="2501647" y="2144984"/>
            <a:ext cx="1119138" cy="111913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bg1"/>
              </a:solidFill>
              <a:latin typeface="Source Han Sans Heavy" panose="020B0A00000000000000" pitchFamily="34" charset="-122"/>
            </a:endParaRPr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08B6E154-0736-4878-9315-FBB04D681BE4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2599918" y="2335956"/>
            <a:ext cx="914400" cy="91440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zh-CN" altLang="en-US" sz="7200" kern="1200" dirty="0" smtClean="0">
                <a:solidFill>
                  <a:schemeClr val="bg1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  <a:cs typeface="+mn-cs"/>
              </a:defRPr>
            </a:lvl1pPr>
            <a:lvl2pPr>
              <a:defRPr>
                <a:ea typeface="Source Han Sans Heavy" panose="020B0A00000000000000" pitchFamily="34" charset="-122"/>
              </a:defRPr>
            </a:lvl2pPr>
            <a:lvl3pPr>
              <a:defRPr>
                <a:ea typeface="Source Han Sans Heavy" panose="020B0A00000000000000" pitchFamily="34" charset="-122"/>
              </a:defRPr>
            </a:lvl3pPr>
            <a:lvl4pPr>
              <a:defRPr>
                <a:ea typeface="Source Han Sans Heavy" panose="020B0A00000000000000" pitchFamily="34" charset="-122"/>
              </a:defRPr>
            </a:lvl4pPr>
            <a:lvl5pPr>
              <a:defRPr>
                <a:ea typeface="Source Han Sans Heavy" panose="020B0A00000000000000" pitchFamily="34" charset="-122"/>
              </a:defRPr>
            </a:lvl5pPr>
          </a:lstStyle>
          <a:p>
            <a:pPr lvl="0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9" name="文本占位符 18">
            <a:extLst>
              <a:ext uri="{FF2B5EF4-FFF2-40B4-BE49-F238E27FC236}">
                <a16:creationId xmlns:a16="http://schemas.microsoft.com/office/drawing/2014/main" id="{432AFC30-3EA9-4DC1-9A7E-61F8962992A1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713385" y="2181336"/>
            <a:ext cx="5878697" cy="1046434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zh-CN" altLang="en-US" sz="6000" dirty="0" smtClean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 algn="ctr"/>
            <a:r>
              <a:rPr lang="zh-CN" altLang="en-US" dirty="0"/>
              <a:t>章节标题填写处</a:t>
            </a:r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6248B454-B468-46B5-A158-35EAEF15321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425" y="462870"/>
            <a:ext cx="2230098" cy="2862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>
              <a:buNone/>
              <a:defRPr lang="zh-CN" altLang="en-US" sz="1400" smtClean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/>
            <a:r>
              <a:rPr lang="zh-CN" altLang="en-US" dirty="0"/>
              <a:t>参加会议</a:t>
            </a:r>
            <a:r>
              <a:rPr lang="en-US" altLang="zh-CN" dirty="0"/>
              <a:t>/</a:t>
            </a:r>
            <a:r>
              <a:rPr lang="zh-CN" altLang="en-US" dirty="0"/>
              <a:t>汇报名称填写处</a:t>
            </a:r>
          </a:p>
        </p:txBody>
      </p:sp>
      <p:sp>
        <p:nvSpPr>
          <p:cNvPr id="30" name="文本占位符 29">
            <a:extLst>
              <a:ext uri="{FF2B5EF4-FFF2-40B4-BE49-F238E27FC236}">
                <a16:creationId xmlns:a16="http://schemas.microsoft.com/office/drawing/2014/main" id="{A89920E1-A6E5-4F5A-89EA-473DD18239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4000" y="3996730"/>
            <a:ext cx="1917700" cy="30480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1pPr>
            <a:lvl2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2pPr>
            <a:lvl3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3pPr>
            <a:lvl4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4pPr>
            <a:lvl5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5pPr>
          </a:lstStyle>
          <a:p>
            <a:pPr lvl="0"/>
            <a:r>
              <a:rPr lang="zh-CN" altLang="en-US" dirty="0"/>
              <a:t>章节主要内容一</a:t>
            </a:r>
          </a:p>
        </p:txBody>
      </p: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2E68EED8-6A73-449C-990F-733DC2737B26}"/>
              </a:ext>
            </a:extLst>
          </p:cNvPr>
          <p:cNvSpPr/>
          <p:nvPr userDrawn="1"/>
        </p:nvSpPr>
        <p:spPr>
          <a:xfrm>
            <a:off x="4841455" y="3968575"/>
            <a:ext cx="361110" cy="361110"/>
          </a:xfrm>
          <a:custGeom>
            <a:avLst/>
            <a:gdLst>
              <a:gd name="T0" fmla="*/ 4651 w 9596"/>
              <a:gd name="T1" fmla="*/ 7832 h 9596"/>
              <a:gd name="T2" fmla="*/ 1376 w 9596"/>
              <a:gd name="T3" fmla="*/ 4451 h 9596"/>
              <a:gd name="T4" fmla="*/ 2216 w 9596"/>
              <a:gd name="T5" fmla="*/ 3767 h 9596"/>
              <a:gd name="T6" fmla="*/ 4109 w 9596"/>
              <a:gd name="T7" fmla="*/ 5275 h 9596"/>
              <a:gd name="T8" fmla="*/ 8984 w 9596"/>
              <a:gd name="T9" fmla="*/ 1001 h 9596"/>
              <a:gd name="T10" fmla="*/ 9184 w 9596"/>
              <a:gd name="T11" fmla="*/ 1469 h 9596"/>
              <a:gd name="T12" fmla="*/ 4651 w 9596"/>
              <a:gd name="T13" fmla="*/ 7832 h 9596"/>
              <a:gd name="T14" fmla="*/ 8785 w 9596"/>
              <a:gd name="T15" fmla="*/ 4140 h 9596"/>
              <a:gd name="T16" fmla="*/ 8838 w 9596"/>
              <a:gd name="T17" fmla="*/ 4798 h 9596"/>
              <a:gd name="T18" fmla="*/ 4798 w 9596"/>
              <a:gd name="T19" fmla="*/ 8838 h 9596"/>
              <a:gd name="T20" fmla="*/ 758 w 9596"/>
              <a:gd name="T21" fmla="*/ 4798 h 9596"/>
              <a:gd name="T22" fmla="*/ 4798 w 9596"/>
              <a:gd name="T23" fmla="*/ 758 h 9596"/>
              <a:gd name="T24" fmla="*/ 6321 w 9596"/>
              <a:gd name="T25" fmla="*/ 1055 h 9596"/>
              <a:gd name="T26" fmla="*/ 6321 w 9596"/>
              <a:gd name="T27" fmla="*/ 247 h 9596"/>
              <a:gd name="T28" fmla="*/ 4798 w 9596"/>
              <a:gd name="T29" fmla="*/ 0 h 9596"/>
              <a:gd name="T30" fmla="*/ 2930 w 9596"/>
              <a:gd name="T31" fmla="*/ 377 h 9596"/>
              <a:gd name="T32" fmla="*/ 1405 w 9596"/>
              <a:gd name="T33" fmla="*/ 1405 h 9596"/>
              <a:gd name="T34" fmla="*/ 377 w 9596"/>
              <a:gd name="T35" fmla="*/ 2930 h 9596"/>
              <a:gd name="T36" fmla="*/ 0 w 9596"/>
              <a:gd name="T37" fmla="*/ 4798 h 9596"/>
              <a:gd name="T38" fmla="*/ 377 w 9596"/>
              <a:gd name="T39" fmla="*/ 6666 h 9596"/>
              <a:gd name="T40" fmla="*/ 1405 w 9596"/>
              <a:gd name="T41" fmla="*/ 8191 h 9596"/>
              <a:gd name="T42" fmla="*/ 2930 w 9596"/>
              <a:gd name="T43" fmla="*/ 9219 h 9596"/>
              <a:gd name="T44" fmla="*/ 4798 w 9596"/>
              <a:gd name="T45" fmla="*/ 9596 h 9596"/>
              <a:gd name="T46" fmla="*/ 6666 w 9596"/>
              <a:gd name="T47" fmla="*/ 9219 h 9596"/>
              <a:gd name="T48" fmla="*/ 8191 w 9596"/>
              <a:gd name="T49" fmla="*/ 8191 h 9596"/>
              <a:gd name="T50" fmla="*/ 9219 w 9596"/>
              <a:gd name="T51" fmla="*/ 6666 h 9596"/>
              <a:gd name="T52" fmla="*/ 9596 w 9596"/>
              <a:gd name="T53" fmla="*/ 4798 h 9596"/>
              <a:gd name="T54" fmla="*/ 9552 w 9596"/>
              <a:gd name="T55" fmla="*/ 4140 h 9596"/>
              <a:gd name="T56" fmla="*/ 8785 w 9596"/>
              <a:gd name="T57" fmla="*/ 4140 h 9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596" h="9596">
                <a:moveTo>
                  <a:pt x="4651" y="7832"/>
                </a:moveTo>
                <a:lnTo>
                  <a:pt x="1376" y="4451"/>
                </a:lnTo>
                <a:lnTo>
                  <a:pt x="2216" y="3767"/>
                </a:lnTo>
                <a:lnTo>
                  <a:pt x="4109" y="5275"/>
                </a:lnTo>
                <a:cubicBezTo>
                  <a:pt x="4885" y="4338"/>
                  <a:pt x="6607" y="2479"/>
                  <a:pt x="8984" y="1001"/>
                </a:cubicBezTo>
                <a:lnTo>
                  <a:pt x="9184" y="1469"/>
                </a:lnTo>
                <a:cubicBezTo>
                  <a:pt x="7003" y="3504"/>
                  <a:pt x="5217" y="6368"/>
                  <a:pt x="4651" y="7832"/>
                </a:cubicBezTo>
                <a:close/>
                <a:moveTo>
                  <a:pt x="8785" y="4140"/>
                </a:moveTo>
                <a:cubicBezTo>
                  <a:pt x="8820" y="4354"/>
                  <a:pt x="8838" y="4574"/>
                  <a:pt x="8838" y="4798"/>
                </a:cubicBezTo>
                <a:cubicBezTo>
                  <a:pt x="8838" y="7029"/>
                  <a:pt x="7030" y="8838"/>
                  <a:pt x="4798" y="8838"/>
                </a:cubicBezTo>
                <a:cubicBezTo>
                  <a:pt x="2567" y="8838"/>
                  <a:pt x="758" y="7029"/>
                  <a:pt x="758" y="4798"/>
                </a:cubicBezTo>
                <a:cubicBezTo>
                  <a:pt x="758" y="2567"/>
                  <a:pt x="2567" y="758"/>
                  <a:pt x="4798" y="758"/>
                </a:cubicBezTo>
                <a:cubicBezTo>
                  <a:pt x="5337" y="758"/>
                  <a:pt x="5851" y="863"/>
                  <a:pt x="6321" y="1055"/>
                </a:cubicBezTo>
                <a:lnTo>
                  <a:pt x="6321" y="247"/>
                </a:lnTo>
                <a:cubicBezTo>
                  <a:pt x="5832" y="83"/>
                  <a:pt x="5321" y="0"/>
                  <a:pt x="4798" y="0"/>
                </a:cubicBezTo>
                <a:cubicBezTo>
                  <a:pt x="4151" y="0"/>
                  <a:pt x="3522" y="127"/>
                  <a:pt x="2930" y="377"/>
                </a:cubicBezTo>
                <a:cubicBezTo>
                  <a:pt x="2359" y="619"/>
                  <a:pt x="1846" y="965"/>
                  <a:pt x="1405" y="1405"/>
                </a:cubicBezTo>
                <a:cubicBezTo>
                  <a:pt x="965" y="1846"/>
                  <a:pt x="619" y="2359"/>
                  <a:pt x="377" y="2930"/>
                </a:cubicBezTo>
                <a:cubicBezTo>
                  <a:pt x="127" y="3522"/>
                  <a:pt x="0" y="4151"/>
                  <a:pt x="0" y="4798"/>
                </a:cubicBezTo>
                <a:cubicBezTo>
                  <a:pt x="0" y="5445"/>
                  <a:pt x="127" y="6074"/>
                  <a:pt x="377" y="6666"/>
                </a:cubicBezTo>
                <a:cubicBezTo>
                  <a:pt x="619" y="7237"/>
                  <a:pt x="965" y="7750"/>
                  <a:pt x="1405" y="8191"/>
                </a:cubicBezTo>
                <a:cubicBezTo>
                  <a:pt x="1846" y="8631"/>
                  <a:pt x="2359" y="8977"/>
                  <a:pt x="2930" y="9219"/>
                </a:cubicBezTo>
                <a:cubicBezTo>
                  <a:pt x="3522" y="9469"/>
                  <a:pt x="4151" y="9596"/>
                  <a:pt x="4798" y="9596"/>
                </a:cubicBezTo>
                <a:cubicBezTo>
                  <a:pt x="5445" y="9596"/>
                  <a:pt x="6074" y="9469"/>
                  <a:pt x="6666" y="9219"/>
                </a:cubicBezTo>
                <a:cubicBezTo>
                  <a:pt x="7237" y="8977"/>
                  <a:pt x="7750" y="8631"/>
                  <a:pt x="8191" y="8191"/>
                </a:cubicBezTo>
                <a:cubicBezTo>
                  <a:pt x="8631" y="7750"/>
                  <a:pt x="8977" y="7237"/>
                  <a:pt x="9219" y="6666"/>
                </a:cubicBezTo>
                <a:cubicBezTo>
                  <a:pt x="9469" y="6074"/>
                  <a:pt x="9596" y="5445"/>
                  <a:pt x="9596" y="4798"/>
                </a:cubicBezTo>
                <a:cubicBezTo>
                  <a:pt x="9596" y="4576"/>
                  <a:pt x="9581" y="4357"/>
                  <a:pt x="9552" y="4140"/>
                </a:cubicBezTo>
                <a:lnTo>
                  <a:pt x="8785" y="414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文本占位符 37">
            <a:extLst>
              <a:ext uri="{FF2B5EF4-FFF2-40B4-BE49-F238E27FC236}">
                <a16:creationId xmlns:a16="http://schemas.microsoft.com/office/drawing/2014/main" id="{44261771-B420-48F2-AEBB-DC3E7EFBA1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000" y="4453474"/>
            <a:ext cx="1917700" cy="30480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1pPr>
            <a:lvl2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2pPr>
            <a:lvl3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3pPr>
            <a:lvl4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4pPr>
            <a:lvl5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5pPr>
          </a:lstStyle>
          <a:p>
            <a:pPr lvl="0"/>
            <a:r>
              <a:rPr lang="zh-CN" altLang="en-US" dirty="0"/>
              <a:t>章节主要内容二</a:t>
            </a:r>
          </a:p>
        </p:txBody>
      </p: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0256CE79-E47B-46E5-94EE-BC8708D0C5C4}"/>
              </a:ext>
            </a:extLst>
          </p:cNvPr>
          <p:cNvSpPr/>
          <p:nvPr userDrawn="1"/>
        </p:nvSpPr>
        <p:spPr>
          <a:xfrm>
            <a:off x="4841455" y="4425319"/>
            <a:ext cx="361110" cy="361110"/>
          </a:xfrm>
          <a:custGeom>
            <a:avLst/>
            <a:gdLst>
              <a:gd name="T0" fmla="*/ 4651 w 9596"/>
              <a:gd name="T1" fmla="*/ 7832 h 9596"/>
              <a:gd name="T2" fmla="*/ 1376 w 9596"/>
              <a:gd name="T3" fmla="*/ 4451 h 9596"/>
              <a:gd name="T4" fmla="*/ 2216 w 9596"/>
              <a:gd name="T5" fmla="*/ 3767 h 9596"/>
              <a:gd name="T6" fmla="*/ 4109 w 9596"/>
              <a:gd name="T7" fmla="*/ 5275 h 9596"/>
              <a:gd name="T8" fmla="*/ 8984 w 9596"/>
              <a:gd name="T9" fmla="*/ 1001 h 9596"/>
              <a:gd name="T10" fmla="*/ 9184 w 9596"/>
              <a:gd name="T11" fmla="*/ 1469 h 9596"/>
              <a:gd name="T12" fmla="*/ 4651 w 9596"/>
              <a:gd name="T13" fmla="*/ 7832 h 9596"/>
              <a:gd name="T14" fmla="*/ 8785 w 9596"/>
              <a:gd name="T15" fmla="*/ 4140 h 9596"/>
              <a:gd name="T16" fmla="*/ 8838 w 9596"/>
              <a:gd name="T17" fmla="*/ 4798 h 9596"/>
              <a:gd name="T18" fmla="*/ 4798 w 9596"/>
              <a:gd name="T19" fmla="*/ 8838 h 9596"/>
              <a:gd name="T20" fmla="*/ 758 w 9596"/>
              <a:gd name="T21" fmla="*/ 4798 h 9596"/>
              <a:gd name="T22" fmla="*/ 4798 w 9596"/>
              <a:gd name="T23" fmla="*/ 758 h 9596"/>
              <a:gd name="T24" fmla="*/ 6321 w 9596"/>
              <a:gd name="T25" fmla="*/ 1055 h 9596"/>
              <a:gd name="T26" fmla="*/ 6321 w 9596"/>
              <a:gd name="T27" fmla="*/ 247 h 9596"/>
              <a:gd name="T28" fmla="*/ 4798 w 9596"/>
              <a:gd name="T29" fmla="*/ 0 h 9596"/>
              <a:gd name="T30" fmla="*/ 2930 w 9596"/>
              <a:gd name="T31" fmla="*/ 377 h 9596"/>
              <a:gd name="T32" fmla="*/ 1405 w 9596"/>
              <a:gd name="T33" fmla="*/ 1405 h 9596"/>
              <a:gd name="T34" fmla="*/ 377 w 9596"/>
              <a:gd name="T35" fmla="*/ 2930 h 9596"/>
              <a:gd name="T36" fmla="*/ 0 w 9596"/>
              <a:gd name="T37" fmla="*/ 4798 h 9596"/>
              <a:gd name="T38" fmla="*/ 377 w 9596"/>
              <a:gd name="T39" fmla="*/ 6666 h 9596"/>
              <a:gd name="T40" fmla="*/ 1405 w 9596"/>
              <a:gd name="T41" fmla="*/ 8191 h 9596"/>
              <a:gd name="T42" fmla="*/ 2930 w 9596"/>
              <a:gd name="T43" fmla="*/ 9219 h 9596"/>
              <a:gd name="T44" fmla="*/ 4798 w 9596"/>
              <a:gd name="T45" fmla="*/ 9596 h 9596"/>
              <a:gd name="T46" fmla="*/ 6666 w 9596"/>
              <a:gd name="T47" fmla="*/ 9219 h 9596"/>
              <a:gd name="T48" fmla="*/ 8191 w 9596"/>
              <a:gd name="T49" fmla="*/ 8191 h 9596"/>
              <a:gd name="T50" fmla="*/ 9219 w 9596"/>
              <a:gd name="T51" fmla="*/ 6666 h 9596"/>
              <a:gd name="T52" fmla="*/ 9596 w 9596"/>
              <a:gd name="T53" fmla="*/ 4798 h 9596"/>
              <a:gd name="T54" fmla="*/ 9552 w 9596"/>
              <a:gd name="T55" fmla="*/ 4140 h 9596"/>
              <a:gd name="T56" fmla="*/ 8785 w 9596"/>
              <a:gd name="T57" fmla="*/ 4140 h 9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596" h="9596">
                <a:moveTo>
                  <a:pt x="4651" y="7832"/>
                </a:moveTo>
                <a:lnTo>
                  <a:pt x="1376" y="4451"/>
                </a:lnTo>
                <a:lnTo>
                  <a:pt x="2216" y="3767"/>
                </a:lnTo>
                <a:lnTo>
                  <a:pt x="4109" y="5275"/>
                </a:lnTo>
                <a:cubicBezTo>
                  <a:pt x="4885" y="4338"/>
                  <a:pt x="6607" y="2479"/>
                  <a:pt x="8984" y="1001"/>
                </a:cubicBezTo>
                <a:lnTo>
                  <a:pt x="9184" y="1469"/>
                </a:lnTo>
                <a:cubicBezTo>
                  <a:pt x="7003" y="3504"/>
                  <a:pt x="5217" y="6368"/>
                  <a:pt x="4651" y="7832"/>
                </a:cubicBezTo>
                <a:close/>
                <a:moveTo>
                  <a:pt x="8785" y="4140"/>
                </a:moveTo>
                <a:cubicBezTo>
                  <a:pt x="8820" y="4354"/>
                  <a:pt x="8838" y="4574"/>
                  <a:pt x="8838" y="4798"/>
                </a:cubicBezTo>
                <a:cubicBezTo>
                  <a:pt x="8838" y="7029"/>
                  <a:pt x="7030" y="8838"/>
                  <a:pt x="4798" y="8838"/>
                </a:cubicBezTo>
                <a:cubicBezTo>
                  <a:pt x="2567" y="8838"/>
                  <a:pt x="758" y="7029"/>
                  <a:pt x="758" y="4798"/>
                </a:cubicBezTo>
                <a:cubicBezTo>
                  <a:pt x="758" y="2567"/>
                  <a:pt x="2567" y="758"/>
                  <a:pt x="4798" y="758"/>
                </a:cubicBezTo>
                <a:cubicBezTo>
                  <a:pt x="5337" y="758"/>
                  <a:pt x="5851" y="863"/>
                  <a:pt x="6321" y="1055"/>
                </a:cubicBezTo>
                <a:lnTo>
                  <a:pt x="6321" y="247"/>
                </a:lnTo>
                <a:cubicBezTo>
                  <a:pt x="5832" y="83"/>
                  <a:pt x="5321" y="0"/>
                  <a:pt x="4798" y="0"/>
                </a:cubicBezTo>
                <a:cubicBezTo>
                  <a:pt x="4151" y="0"/>
                  <a:pt x="3522" y="127"/>
                  <a:pt x="2930" y="377"/>
                </a:cubicBezTo>
                <a:cubicBezTo>
                  <a:pt x="2359" y="619"/>
                  <a:pt x="1846" y="965"/>
                  <a:pt x="1405" y="1405"/>
                </a:cubicBezTo>
                <a:cubicBezTo>
                  <a:pt x="965" y="1846"/>
                  <a:pt x="619" y="2359"/>
                  <a:pt x="377" y="2930"/>
                </a:cubicBezTo>
                <a:cubicBezTo>
                  <a:pt x="127" y="3522"/>
                  <a:pt x="0" y="4151"/>
                  <a:pt x="0" y="4798"/>
                </a:cubicBezTo>
                <a:cubicBezTo>
                  <a:pt x="0" y="5445"/>
                  <a:pt x="127" y="6074"/>
                  <a:pt x="377" y="6666"/>
                </a:cubicBezTo>
                <a:cubicBezTo>
                  <a:pt x="619" y="7237"/>
                  <a:pt x="965" y="7750"/>
                  <a:pt x="1405" y="8191"/>
                </a:cubicBezTo>
                <a:cubicBezTo>
                  <a:pt x="1846" y="8631"/>
                  <a:pt x="2359" y="8977"/>
                  <a:pt x="2930" y="9219"/>
                </a:cubicBezTo>
                <a:cubicBezTo>
                  <a:pt x="3522" y="9469"/>
                  <a:pt x="4151" y="9596"/>
                  <a:pt x="4798" y="9596"/>
                </a:cubicBezTo>
                <a:cubicBezTo>
                  <a:pt x="5445" y="9596"/>
                  <a:pt x="6074" y="9469"/>
                  <a:pt x="6666" y="9219"/>
                </a:cubicBezTo>
                <a:cubicBezTo>
                  <a:pt x="7237" y="8977"/>
                  <a:pt x="7750" y="8631"/>
                  <a:pt x="8191" y="8191"/>
                </a:cubicBezTo>
                <a:cubicBezTo>
                  <a:pt x="8631" y="7750"/>
                  <a:pt x="8977" y="7237"/>
                  <a:pt x="9219" y="6666"/>
                </a:cubicBezTo>
                <a:cubicBezTo>
                  <a:pt x="9469" y="6074"/>
                  <a:pt x="9596" y="5445"/>
                  <a:pt x="9596" y="4798"/>
                </a:cubicBezTo>
                <a:cubicBezTo>
                  <a:pt x="9596" y="4576"/>
                  <a:pt x="9581" y="4357"/>
                  <a:pt x="9552" y="4140"/>
                </a:cubicBezTo>
                <a:lnTo>
                  <a:pt x="8785" y="414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E05929C1-C04F-4FA7-BE14-CF3AE418023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34000" y="4910218"/>
            <a:ext cx="1917700" cy="30480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1pPr>
            <a:lvl2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2pPr>
            <a:lvl3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3pPr>
            <a:lvl4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4pPr>
            <a:lvl5pPr>
              <a:defRPr sz="18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defRPr>
            </a:lvl5pPr>
          </a:lstStyle>
          <a:p>
            <a:pPr lvl="0"/>
            <a:r>
              <a:rPr lang="zh-CN" altLang="en-US" dirty="0"/>
              <a:t>章节主要内容三</a:t>
            </a:r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C22B95EE-E873-4415-9089-860FD61BDF5F}"/>
              </a:ext>
            </a:extLst>
          </p:cNvPr>
          <p:cNvSpPr/>
          <p:nvPr userDrawn="1"/>
        </p:nvSpPr>
        <p:spPr>
          <a:xfrm>
            <a:off x="4841455" y="4882063"/>
            <a:ext cx="361110" cy="361110"/>
          </a:xfrm>
          <a:custGeom>
            <a:avLst/>
            <a:gdLst>
              <a:gd name="T0" fmla="*/ 4651 w 9596"/>
              <a:gd name="T1" fmla="*/ 7832 h 9596"/>
              <a:gd name="T2" fmla="*/ 1376 w 9596"/>
              <a:gd name="T3" fmla="*/ 4451 h 9596"/>
              <a:gd name="T4" fmla="*/ 2216 w 9596"/>
              <a:gd name="T5" fmla="*/ 3767 h 9596"/>
              <a:gd name="T6" fmla="*/ 4109 w 9596"/>
              <a:gd name="T7" fmla="*/ 5275 h 9596"/>
              <a:gd name="T8" fmla="*/ 8984 w 9596"/>
              <a:gd name="T9" fmla="*/ 1001 h 9596"/>
              <a:gd name="T10" fmla="*/ 9184 w 9596"/>
              <a:gd name="T11" fmla="*/ 1469 h 9596"/>
              <a:gd name="T12" fmla="*/ 4651 w 9596"/>
              <a:gd name="T13" fmla="*/ 7832 h 9596"/>
              <a:gd name="T14" fmla="*/ 8785 w 9596"/>
              <a:gd name="T15" fmla="*/ 4140 h 9596"/>
              <a:gd name="T16" fmla="*/ 8838 w 9596"/>
              <a:gd name="T17" fmla="*/ 4798 h 9596"/>
              <a:gd name="T18" fmla="*/ 4798 w 9596"/>
              <a:gd name="T19" fmla="*/ 8838 h 9596"/>
              <a:gd name="T20" fmla="*/ 758 w 9596"/>
              <a:gd name="T21" fmla="*/ 4798 h 9596"/>
              <a:gd name="T22" fmla="*/ 4798 w 9596"/>
              <a:gd name="T23" fmla="*/ 758 h 9596"/>
              <a:gd name="T24" fmla="*/ 6321 w 9596"/>
              <a:gd name="T25" fmla="*/ 1055 h 9596"/>
              <a:gd name="T26" fmla="*/ 6321 w 9596"/>
              <a:gd name="T27" fmla="*/ 247 h 9596"/>
              <a:gd name="T28" fmla="*/ 4798 w 9596"/>
              <a:gd name="T29" fmla="*/ 0 h 9596"/>
              <a:gd name="T30" fmla="*/ 2930 w 9596"/>
              <a:gd name="T31" fmla="*/ 377 h 9596"/>
              <a:gd name="T32" fmla="*/ 1405 w 9596"/>
              <a:gd name="T33" fmla="*/ 1405 h 9596"/>
              <a:gd name="T34" fmla="*/ 377 w 9596"/>
              <a:gd name="T35" fmla="*/ 2930 h 9596"/>
              <a:gd name="T36" fmla="*/ 0 w 9596"/>
              <a:gd name="T37" fmla="*/ 4798 h 9596"/>
              <a:gd name="T38" fmla="*/ 377 w 9596"/>
              <a:gd name="T39" fmla="*/ 6666 h 9596"/>
              <a:gd name="T40" fmla="*/ 1405 w 9596"/>
              <a:gd name="T41" fmla="*/ 8191 h 9596"/>
              <a:gd name="T42" fmla="*/ 2930 w 9596"/>
              <a:gd name="T43" fmla="*/ 9219 h 9596"/>
              <a:gd name="T44" fmla="*/ 4798 w 9596"/>
              <a:gd name="T45" fmla="*/ 9596 h 9596"/>
              <a:gd name="T46" fmla="*/ 6666 w 9596"/>
              <a:gd name="T47" fmla="*/ 9219 h 9596"/>
              <a:gd name="T48" fmla="*/ 8191 w 9596"/>
              <a:gd name="T49" fmla="*/ 8191 h 9596"/>
              <a:gd name="T50" fmla="*/ 9219 w 9596"/>
              <a:gd name="T51" fmla="*/ 6666 h 9596"/>
              <a:gd name="T52" fmla="*/ 9596 w 9596"/>
              <a:gd name="T53" fmla="*/ 4798 h 9596"/>
              <a:gd name="T54" fmla="*/ 9552 w 9596"/>
              <a:gd name="T55" fmla="*/ 4140 h 9596"/>
              <a:gd name="T56" fmla="*/ 8785 w 9596"/>
              <a:gd name="T57" fmla="*/ 4140 h 9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596" h="9596">
                <a:moveTo>
                  <a:pt x="4651" y="7832"/>
                </a:moveTo>
                <a:lnTo>
                  <a:pt x="1376" y="4451"/>
                </a:lnTo>
                <a:lnTo>
                  <a:pt x="2216" y="3767"/>
                </a:lnTo>
                <a:lnTo>
                  <a:pt x="4109" y="5275"/>
                </a:lnTo>
                <a:cubicBezTo>
                  <a:pt x="4885" y="4338"/>
                  <a:pt x="6607" y="2479"/>
                  <a:pt x="8984" y="1001"/>
                </a:cubicBezTo>
                <a:lnTo>
                  <a:pt x="9184" y="1469"/>
                </a:lnTo>
                <a:cubicBezTo>
                  <a:pt x="7003" y="3504"/>
                  <a:pt x="5217" y="6368"/>
                  <a:pt x="4651" y="7832"/>
                </a:cubicBezTo>
                <a:close/>
                <a:moveTo>
                  <a:pt x="8785" y="4140"/>
                </a:moveTo>
                <a:cubicBezTo>
                  <a:pt x="8820" y="4354"/>
                  <a:pt x="8838" y="4574"/>
                  <a:pt x="8838" y="4798"/>
                </a:cubicBezTo>
                <a:cubicBezTo>
                  <a:pt x="8838" y="7029"/>
                  <a:pt x="7030" y="8838"/>
                  <a:pt x="4798" y="8838"/>
                </a:cubicBezTo>
                <a:cubicBezTo>
                  <a:pt x="2567" y="8838"/>
                  <a:pt x="758" y="7029"/>
                  <a:pt x="758" y="4798"/>
                </a:cubicBezTo>
                <a:cubicBezTo>
                  <a:pt x="758" y="2567"/>
                  <a:pt x="2567" y="758"/>
                  <a:pt x="4798" y="758"/>
                </a:cubicBezTo>
                <a:cubicBezTo>
                  <a:pt x="5337" y="758"/>
                  <a:pt x="5851" y="863"/>
                  <a:pt x="6321" y="1055"/>
                </a:cubicBezTo>
                <a:lnTo>
                  <a:pt x="6321" y="247"/>
                </a:lnTo>
                <a:cubicBezTo>
                  <a:pt x="5832" y="83"/>
                  <a:pt x="5321" y="0"/>
                  <a:pt x="4798" y="0"/>
                </a:cubicBezTo>
                <a:cubicBezTo>
                  <a:pt x="4151" y="0"/>
                  <a:pt x="3522" y="127"/>
                  <a:pt x="2930" y="377"/>
                </a:cubicBezTo>
                <a:cubicBezTo>
                  <a:pt x="2359" y="619"/>
                  <a:pt x="1846" y="965"/>
                  <a:pt x="1405" y="1405"/>
                </a:cubicBezTo>
                <a:cubicBezTo>
                  <a:pt x="965" y="1846"/>
                  <a:pt x="619" y="2359"/>
                  <a:pt x="377" y="2930"/>
                </a:cubicBezTo>
                <a:cubicBezTo>
                  <a:pt x="127" y="3522"/>
                  <a:pt x="0" y="4151"/>
                  <a:pt x="0" y="4798"/>
                </a:cubicBezTo>
                <a:cubicBezTo>
                  <a:pt x="0" y="5445"/>
                  <a:pt x="127" y="6074"/>
                  <a:pt x="377" y="6666"/>
                </a:cubicBezTo>
                <a:cubicBezTo>
                  <a:pt x="619" y="7237"/>
                  <a:pt x="965" y="7750"/>
                  <a:pt x="1405" y="8191"/>
                </a:cubicBezTo>
                <a:cubicBezTo>
                  <a:pt x="1846" y="8631"/>
                  <a:pt x="2359" y="8977"/>
                  <a:pt x="2930" y="9219"/>
                </a:cubicBezTo>
                <a:cubicBezTo>
                  <a:pt x="3522" y="9469"/>
                  <a:pt x="4151" y="9596"/>
                  <a:pt x="4798" y="9596"/>
                </a:cubicBezTo>
                <a:cubicBezTo>
                  <a:pt x="5445" y="9596"/>
                  <a:pt x="6074" y="9469"/>
                  <a:pt x="6666" y="9219"/>
                </a:cubicBezTo>
                <a:cubicBezTo>
                  <a:pt x="7237" y="8977"/>
                  <a:pt x="7750" y="8631"/>
                  <a:pt x="8191" y="8191"/>
                </a:cubicBezTo>
                <a:cubicBezTo>
                  <a:pt x="8631" y="7750"/>
                  <a:pt x="8977" y="7237"/>
                  <a:pt x="9219" y="6666"/>
                </a:cubicBezTo>
                <a:cubicBezTo>
                  <a:pt x="9469" y="6074"/>
                  <a:pt x="9596" y="5445"/>
                  <a:pt x="9596" y="4798"/>
                </a:cubicBezTo>
                <a:cubicBezTo>
                  <a:pt x="9596" y="4576"/>
                  <a:pt x="9581" y="4357"/>
                  <a:pt x="9552" y="4140"/>
                </a:cubicBezTo>
                <a:lnTo>
                  <a:pt x="8785" y="414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009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D5B27003-E9F2-4D3C-954E-0104A347E2D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1145" y="691230"/>
            <a:ext cx="5645692" cy="4801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zh-CN" altLang="en-US" dirty="0" smtClean="0">
                <a:solidFill>
                  <a:srgbClr val="0E3150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/>
            <a:r>
              <a:rPr lang="zh-CN" altLang="en-US" dirty="0"/>
              <a:t>单击此处编辑小标题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9826F03-0297-4653-A0A2-3717F52A40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691680" cy="6857999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54B67EC-0F1D-4F4C-8565-F7864C7934C2}"/>
              </a:ext>
            </a:extLst>
          </p:cNvPr>
          <p:cNvSpPr/>
          <p:nvPr userDrawn="1"/>
        </p:nvSpPr>
        <p:spPr>
          <a:xfrm>
            <a:off x="0" y="1"/>
            <a:ext cx="169168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680B3BB-390B-46F9-9303-6CDEC0C2C47D}"/>
              </a:ext>
            </a:extLst>
          </p:cNvPr>
          <p:cNvCxnSpPr/>
          <p:nvPr userDrawn="1"/>
        </p:nvCxnSpPr>
        <p:spPr>
          <a:xfrm>
            <a:off x="2071148" y="1268760"/>
            <a:ext cx="831206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B52F7835-7650-4178-A637-4E79188E3763}"/>
              </a:ext>
            </a:extLst>
          </p:cNvPr>
          <p:cNvSpPr/>
          <p:nvPr userDrawn="1"/>
        </p:nvSpPr>
        <p:spPr>
          <a:xfrm>
            <a:off x="-2" y="1411938"/>
            <a:ext cx="1732281" cy="86688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  <a:effectLst>
            <a:outerShdw blurRad="762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1186E897-404B-470C-BBA6-DDF05432579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21752192"/>
              </p:ext>
            </p:extLst>
          </p:nvPr>
        </p:nvGraphicFramePr>
        <p:xfrm>
          <a:off x="0" y="145730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课题来源及意义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研究现状与趋势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研究内容与方案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课题创新与难点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课题研究计划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" name="矩形 11">
            <a:extLst>
              <a:ext uri="{FF2B5EF4-FFF2-40B4-BE49-F238E27FC236}">
                <a16:creationId xmlns:a16="http://schemas.microsoft.com/office/drawing/2014/main" id="{2B929E15-BD14-48FA-8F85-AC85F4273F97}"/>
              </a:ext>
            </a:extLst>
          </p:cNvPr>
          <p:cNvSpPr/>
          <p:nvPr userDrawn="1"/>
        </p:nvSpPr>
        <p:spPr>
          <a:xfrm>
            <a:off x="0" y="0"/>
            <a:ext cx="1691680" cy="126874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  <a:tileRect/>
          </a:gradFill>
          <a:ln>
            <a:noFill/>
          </a:ln>
          <a:effectLst>
            <a:outerShdw blurRad="762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3C280DB-9823-4E8E-BF02-5B2D9E73C3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7314" y="75855"/>
            <a:ext cx="1117051" cy="1117051"/>
          </a:xfrm>
          <a:prstGeom prst="rect">
            <a:avLst/>
          </a:prstGeom>
        </p:spPr>
      </p:pic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35F3FE4F-04B9-46F4-9BFE-C0FC7933F8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1147" y="115240"/>
            <a:ext cx="5645692" cy="20313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lang="zh-CN" altLang="en-US" sz="800" dirty="0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/>
            <a:r>
              <a:rPr lang="zh-CN" altLang="en-US" dirty="0"/>
              <a:t>单击此处编辑英文主标题</a:t>
            </a:r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C38F9755-6310-4958-B52F-05787ED4E6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1145" y="292742"/>
            <a:ext cx="5645692" cy="34163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lang="zh-CN" altLang="en-US" sz="1800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 algn="just"/>
            <a:r>
              <a:rPr lang="zh-CN" altLang="en-US" dirty="0"/>
              <a:t>单击此处编辑中文主标题</a:t>
            </a:r>
          </a:p>
        </p:txBody>
      </p:sp>
    </p:spTree>
    <p:extLst>
      <p:ext uri="{BB962C8B-B14F-4D97-AF65-F5344CB8AC3E}">
        <p14:creationId xmlns:p14="http://schemas.microsoft.com/office/powerpoint/2010/main" val="28357107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6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D5B27003-E9F2-4D3C-954E-0104A347E2D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1144" y="691230"/>
            <a:ext cx="5645691" cy="4801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zh-CN" altLang="en-US" dirty="0" smtClean="0">
                <a:solidFill>
                  <a:srgbClr val="0E3150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/>
            <a:r>
              <a:rPr lang="zh-CN" altLang="en-US" dirty="0"/>
              <a:t>单击此处编辑小标题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680B3BB-390B-46F9-9303-6CDEC0C2C47D}"/>
              </a:ext>
            </a:extLst>
          </p:cNvPr>
          <p:cNvCxnSpPr/>
          <p:nvPr userDrawn="1"/>
        </p:nvCxnSpPr>
        <p:spPr>
          <a:xfrm>
            <a:off x="2071148" y="1268760"/>
            <a:ext cx="831206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35F3FE4F-04B9-46F4-9BFE-C0FC7933F8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1146" y="115240"/>
            <a:ext cx="5645692" cy="20313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lang="zh-CN" altLang="en-US" sz="800" dirty="0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/>
            <a:r>
              <a:rPr lang="zh-CN" altLang="en-US" dirty="0"/>
              <a:t>单击此处编辑英文主标题</a:t>
            </a:r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C38F9755-6310-4958-B52F-05787ED4E6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1145" y="292742"/>
            <a:ext cx="5645692" cy="34163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lang="zh-CN" altLang="en-US" sz="1800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 algn="just"/>
            <a:r>
              <a:rPr lang="zh-CN" altLang="en-US" dirty="0"/>
              <a:t>单击此处编辑中文主标题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7ED2925-04CA-4A36-AC68-894AC4AC76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691680" cy="68579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66A2CAF0-AE3A-4CD9-9E1B-B1E068D499CB}"/>
              </a:ext>
            </a:extLst>
          </p:cNvPr>
          <p:cNvSpPr/>
          <p:nvPr userDrawn="1"/>
        </p:nvSpPr>
        <p:spPr>
          <a:xfrm>
            <a:off x="0" y="1"/>
            <a:ext cx="169168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E161A23-B7CC-4642-9B22-2B1EFB90195D}"/>
              </a:ext>
            </a:extLst>
          </p:cNvPr>
          <p:cNvSpPr/>
          <p:nvPr userDrawn="1"/>
        </p:nvSpPr>
        <p:spPr>
          <a:xfrm>
            <a:off x="0" y="2219658"/>
            <a:ext cx="1732281" cy="86688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  <a:effectLst>
            <a:outerShdw blurRad="762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E8440829-D01F-4AC6-BD59-5FAF1776859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48242142"/>
              </p:ext>
            </p:extLst>
          </p:nvPr>
        </p:nvGraphicFramePr>
        <p:xfrm>
          <a:off x="0" y="145730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课题来源及意义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研究现状与趋势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研究内容与方案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课题创新与难点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课题研究计划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9" name="矩形 18">
            <a:extLst>
              <a:ext uri="{FF2B5EF4-FFF2-40B4-BE49-F238E27FC236}">
                <a16:creationId xmlns:a16="http://schemas.microsoft.com/office/drawing/2014/main" id="{B2F8C974-4455-4649-89C1-129CCA592916}"/>
              </a:ext>
            </a:extLst>
          </p:cNvPr>
          <p:cNvSpPr/>
          <p:nvPr userDrawn="1"/>
        </p:nvSpPr>
        <p:spPr>
          <a:xfrm>
            <a:off x="0" y="0"/>
            <a:ext cx="1691680" cy="126874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  <a:tileRect/>
          </a:gradFill>
          <a:ln>
            <a:noFill/>
          </a:ln>
          <a:effectLst>
            <a:outerShdw blurRad="762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A655681B-A7B6-470F-82E0-7B3803EE51C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7314" y="75855"/>
            <a:ext cx="1117051" cy="111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3018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D5B27003-E9F2-4D3C-954E-0104A347E2D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1144" y="691230"/>
            <a:ext cx="5645691" cy="4801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zh-CN" altLang="en-US" dirty="0" smtClean="0">
                <a:solidFill>
                  <a:srgbClr val="0E3150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/>
            <a:r>
              <a:rPr lang="zh-CN" altLang="en-US" dirty="0"/>
              <a:t>单击此处编辑小标题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680B3BB-390B-46F9-9303-6CDEC0C2C47D}"/>
              </a:ext>
            </a:extLst>
          </p:cNvPr>
          <p:cNvCxnSpPr/>
          <p:nvPr userDrawn="1"/>
        </p:nvCxnSpPr>
        <p:spPr>
          <a:xfrm>
            <a:off x="2071148" y="1268760"/>
            <a:ext cx="831206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35F3FE4F-04B9-46F4-9BFE-C0FC7933F8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1146" y="115240"/>
            <a:ext cx="5645692" cy="20313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lang="zh-CN" altLang="en-US" sz="800" dirty="0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/>
            <a:r>
              <a:rPr lang="zh-CN" altLang="en-US" dirty="0"/>
              <a:t>单击此处编辑英文主标题</a:t>
            </a:r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C38F9755-6310-4958-B52F-05787ED4E6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1145" y="292742"/>
            <a:ext cx="5645692" cy="34163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lang="zh-CN" altLang="en-US" sz="1800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 algn="just"/>
            <a:r>
              <a:rPr lang="zh-CN" altLang="en-US" dirty="0"/>
              <a:t>单击此处编辑中文主标题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75FE8E7-8F5C-469F-8F90-A38B1CFEC4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691680" cy="6857999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DCA3FBD5-4874-4CA2-934E-42DD777732F5}"/>
              </a:ext>
            </a:extLst>
          </p:cNvPr>
          <p:cNvSpPr/>
          <p:nvPr userDrawn="1"/>
        </p:nvSpPr>
        <p:spPr>
          <a:xfrm>
            <a:off x="0" y="1"/>
            <a:ext cx="169168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A220625-80A9-4943-B998-B1DDD122006A}"/>
              </a:ext>
            </a:extLst>
          </p:cNvPr>
          <p:cNvSpPr/>
          <p:nvPr userDrawn="1"/>
        </p:nvSpPr>
        <p:spPr>
          <a:xfrm>
            <a:off x="0" y="2995555"/>
            <a:ext cx="1732281" cy="86688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  <a:effectLst>
            <a:outerShdw blurRad="762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24" name="表格 23">
            <a:extLst>
              <a:ext uri="{FF2B5EF4-FFF2-40B4-BE49-F238E27FC236}">
                <a16:creationId xmlns:a16="http://schemas.microsoft.com/office/drawing/2014/main" id="{851B2FBA-766B-45AF-A55D-2684023FD34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14239042"/>
              </p:ext>
            </p:extLst>
          </p:nvPr>
        </p:nvGraphicFramePr>
        <p:xfrm>
          <a:off x="0" y="145730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课题来源及意义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研究现状与趋势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研究内容与方案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课题创新与难点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课题研究计划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5" name="矩形 24">
            <a:extLst>
              <a:ext uri="{FF2B5EF4-FFF2-40B4-BE49-F238E27FC236}">
                <a16:creationId xmlns:a16="http://schemas.microsoft.com/office/drawing/2014/main" id="{DA39DE66-9DBC-4CDD-9BAB-AC7AF2856AFA}"/>
              </a:ext>
            </a:extLst>
          </p:cNvPr>
          <p:cNvSpPr/>
          <p:nvPr userDrawn="1"/>
        </p:nvSpPr>
        <p:spPr>
          <a:xfrm>
            <a:off x="0" y="0"/>
            <a:ext cx="1691680" cy="126874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  <a:tileRect/>
          </a:gradFill>
          <a:ln>
            <a:noFill/>
          </a:ln>
          <a:effectLst>
            <a:outerShdw blurRad="762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90AB4A05-D78D-45ED-BFF6-4836895DDA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7314" y="75855"/>
            <a:ext cx="1117051" cy="111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61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D5B27003-E9F2-4D3C-954E-0104A347E2D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1144" y="691230"/>
            <a:ext cx="5645691" cy="4801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zh-CN" altLang="en-US" dirty="0" smtClean="0">
                <a:solidFill>
                  <a:srgbClr val="0E3150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/>
            <a:r>
              <a:rPr lang="zh-CN" altLang="en-US" dirty="0"/>
              <a:t>单击此处编辑小标题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680B3BB-390B-46F9-9303-6CDEC0C2C47D}"/>
              </a:ext>
            </a:extLst>
          </p:cNvPr>
          <p:cNvCxnSpPr/>
          <p:nvPr userDrawn="1"/>
        </p:nvCxnSpPr>
        <p:spPr>
          <a:xfrm>
            <a:off x="2071148" y="1268760"/>
            <a:ext cx="831206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35F3FE4F-04B9-46F4-9BFE-C0FC7933F8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1146" y="115240"/>
            <a:ext cx="5645692" cy="20313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lang="zh-CN" altLang="en-US" sz="800" dirty="0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/>
            <a:r>
              <a:rPr lang="zh-CN" altLang="en-US" dirty="0"/>
              <a:t>单击此处编辑英文主标题</a:t>
            </a:r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C38F9755-6310-4958-B52F-05787ED4E6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1145" y="292742"/>
            <a:ext cx="5645692" cy="34163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lang="zh-CN" altLang="en-US" sz="1800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 algn="just"/>
            <a:r>
              <a:rPr lang="zh-CN" altLang="en-US" dirty="0"/>
              <a:t>单击此处编辑中文主标题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2E5F09D-04A9-4948-9A2A-743029CCFE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691680" cy="685799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1C0DD6CE-E8FA-46D2-B4BC-D097BF9B824E}"/>
              </a:ext>
            </a:extLst>
          </p:cNvPr>
          <p:cNvSpPr/>
          <p:nvPr userDrawn="1"/>
        </p:nvSpPr>
        <p:spPr>
          <a:xfrm>
            <a:off x="0" y="1"/>
            <a:ext cx="169168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AD5944C-5829-4082-A7EE-C7E8CEA6CCE3}"/>
              </a:ext>
            </a:extLst>
          </p:cNvPr>
          <p:cNvSpPr/>
          <p:nvPr userDrawn="1"/>
        </p:nvSpPr>
        <p:spPr>
          <a:xfrm>
            <a:off x="-2439" y="3808428"/>
            <a:ext cx="1732281" cy="86688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  <a:effectLst>
            <a:outerShdw blurRad="762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27810D84-2883-4744-9D45-FAB67723757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248214911"/>
              </p:ext>
            </p:extLst>
          </p:nvPr>
        </p:nvGraphicFramePr>
        <p:xfrm>
          <a:off x="0" y="145730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课题来源及意义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研究现状与趋势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研究内容与方案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课题创新与难点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课题研究计划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9" name="矩形 18">
            <a:extLst>
              <a:ext uri="{FF2B5EF4-FFF2-40B4-BE49-F238E27FC236}">
                <a16:creationId xmlns:a16="http://schemas.microsoft.com/office/drawing/2014/main" id="{AC98CBB6-300A-4DE6-AA19-34FFE1339810}"/>
              </a:ext>
            </a:extLst>
          </p:cNvPr>
          <p:cNvSpPr/>
          <p:nvPr userDrawn="1"/>
        </p:nvSpPr>
        <p:spPr>
          <a:xfrm>
            <a:off x="0" y="0"/>
            <a:ext cx="1691680" cy="126874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  <a:tileRect/>
          </a:gradFill>
          <a:ln>
            <a:noFill/>
          </a:ln>
          <a:effectLst>
            <a:outerShdw blurRad="762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AF48C071-775C-4709-85AC-BF4433ED08C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7314" y="75855"/>
            <a:ext cx="1117051" cy="111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6447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D5B27003-E9F2-4D3C-954E-0104A347E2D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1145" y="691230"/>
            <a:ext cx="5645692" cy="4801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zh-CN" altLang="en-US" dirty="0" smtClean="0">
                <a:solidFill>
                  <a:srgbClr val="0E3150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/>
            <a:r>
              <a:rPr lang="zh-CN" altLang="en-US" dirty="0"/>
              <a:t>单击此处编辑小标题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680B3BB-390B-46F9-9303-6CDEC0C2C47D}"/>
              </a:ext>
            </a:extLst>
          </p:cNvPr>
          <p:cNvCxnSpPr/>
          <p:nvPr userDrawn="1"/>
        </p:nvCxnSpPr>
        <p:spPr>
          <a:xfrm>
            <a:off x="2071148" y="1268760"/>
            <a:ext cx="831206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35F3FE4F-04B9-46F4-9BFE-C0FC7933F8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1146" y="115240"/>
            <a:ext cx="5645692" cy="20313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lang="zh-CN" altLang="en-US" sz="800" dirty="0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/>
            <a:r>
              <a:rPr lang="zh-CN" altLang="en-US" dirty="0"/>
              <a:t>单击此处编辑英文主标题</a:t>
            </a:r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C38F9755-6310-4958-B52F-05787ED4E6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1145" y="292742"/>
            <a:ext cx="5645692" cy="34163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lang="zh-CN" altLang="en-US" sz="1800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marL="0" lvl="0" algn="just"/>
            <a:r>
              <a:rPr lang="zh-CN" altLang="en-US" dirty="0"/>
              <a:t>单击此处编辑中文主标题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8CF6C4E-DA52-447C-8749-D03BF037C1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691680" cy="6857999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E4C3EC1A-81BC-4C6A-8E5C-61B004B4C8A4}"/>
              </a:ext>
            </a:extLst>
          </p:cNvPr>
          <p:cNvSpPr/>
          <p:nvPr userDrawn="1"/>
        </p:nvSpPr>
        <p:spPr>
          <a:xfrm>
            <a:off x="0" y="1"/>
            <a:ext cx="169168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5A0EA6D-7BD8-473F-9A8D-FD303EA50A20}"/>
              </a:ext>
            </a:extLst>
          </p:cNvPr>
          <p:cNvSpPr/>
          <p:nvPr userDrawn="1"/>
        </p:nvSpPr>
        <p:spPr>
          <a:xfrm>
            <a:off x="0" y="4550413"/>
            <a:ext cx="1732281" cy="86688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  <a:effectLst>
            <a:outerShdw blurRad="762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24" name="表格 23">
            <a:extLst>
              <a:ext uri="{FF2B5EF4-FFF2-40B4-BE49-F238E27FC236}">
                <a16:creationId xmlns:a16="http://schemas.microsoft.com/office/drawing/2014/main" id="{B58119E5-B7E5-4558-9A6E-AA58CC377F20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361603272"/>
              </p:ext>
            </p:extLst>
          </p:nvPr>
        </p:nvGraphicFramePr>
        <p:xfrm>
          <a:off x="0" y="145730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课题来源及意义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研究现状与趋势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研究内容与方案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课题创新与难点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Source Han Sans Heavy" panose="020B0A00000000000000" pitchFamily="34" charset="-122"/>
                          <a:ea typeface="Source Han Sans Heavy" panose="020B0A00000000000000" pitchFamily="34" charset="-122"/>
                        </a:rPr>
                        <a:t>课题研究计划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5" name="矩形 24">
            <a:extLst>
              <a:ext uri="{FF2B5EF4-FFF2-40B4-BE49-F238E27FC236}">
                <a16:creationId xmlns:a16="http://schemas.microsoft.com/office/drawing/2014/main" id="{D771850B-52E4-4F8E-941D-EDB312EFEEC3}"/>
              </a:ext>
            </a:extLst>
          </p:cNvPr>
          <p:cNvSpPr/>
          <p:nvPr userDrawn="1"/>
        </p:nvSpPr>
        <p:spPr>
          <a:xfrm>
            <a:off x="0" y="0"/>
            <a:ext cx="1691680" cy="126874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  <a:tileRect/>
          </a:gradFill>
          <a:ln>
            <a:noFill/>
          </a:ln>
          <a:effectLst>
            <a:outerShdw blurRad="762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B51F179E-B799-4C27-9773-9D5900CB21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7314" y="75855"/>
            <a:ext cx="1117051" cy="111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4665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EF6F373-6E9A-4DBB-9BF4-EC798558DD7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E6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05F5BD9-0212-48E6-8663-77E4F11E3247}"/>
              </a:ext>
            </a:extLst>
          </p:cNvPr>
          <p:cNvSpPr/>
          <p:nvPr userDrawn="1"/>
        </p:nvSpPr>
        <p:spPr>
          <a:xfrm>
            <a:off x="626964" y="568470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  <a:cs typeface="Segoe UI Light"/>
              </a:rPr>
              <a:t>标注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8768AD4-E4E3-413A-934B-B5458302F641}"/>
              </a:ext>
            </a:extLst>
          </p:cNvPr>
          <p:cNvSpPr/>
          <p:nvPr userDrawn="1"/>
        </p:nvSpPr>
        <p:spPr>
          <a:xfrm>
            <a:off x="2747638" y="568470"/>
            <a:ext cx="1402001" cy="5106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字体使用 </a:t>
            </a: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行距</a:t>
            </a: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声明</a:t>
            </a: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作者</a:t>
            </a: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0289EF0-2458-42C2-9499-4D549BE9191A}"/>
              </a:ext>
            </a:extLst>
          </p:cNvPr>
          <p:cNvSpPr/>
          <p:nvPr userDrawn="1"/>
        </p:nvSpPr>
        <p:spPr>
          <a:xfrm>
            <a:off x="4456347" y="568470"/>
            <a:ext cx="7074345" cy="511101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标题：</a:t>
            </a:r>
            <a:r>
              <a:rPr lang="en-US" altLang="zh-CN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Source Han Sans Heavy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正文：</a:t>
            </a:r>
            <a:r>
              <a:rPr lang="en-US" altLang="zh-CN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Source Han Sans Normal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正文 </a:t>
            </a:r>
            <a:r>
              <a:rPr lang="en-US" altLang="zh-CN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1.2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/>
              </a:rPr>
              <a:t>pixabay.com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本网站所提供的任何信息内容（包括但不限于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模板、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 charset="0"/>
              </a:rPr>
              <a:t>Word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文档、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 charset="0"/>
              </a:rPr>
              <a:t>Excel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  <a:cs typeface="Segoe UI Light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图表、图片素材等）均受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中华人民共和国著作权法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信息网络传播权保护条例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及其他适用的法律法规的保护，未经权利人书面明确授权，信息内容的任何部分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(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包括图片或图表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)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不得被全部或部分的复制、传播、销售，否则将承担法律责任。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Normal" panose="020B0400000000000000" pitchFamily="34" charset="-122"/>
              <a:ea typeface="Source Han Sans Normal" panose="020B0400000000000000" pitchFamily="34" charset="-122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400" dirty="0">
              <a:solidFill>
                <a:schemeClr val="bg1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dirty="0">
                <a:solidFill>
                  <a:schemeClr val="bg1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达布刘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880A0C9-263E-41A0-BC1D-42A0A565E4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1100" b="0" i="0" kern="1200" baseline="0" dirty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</a:lstStyle>
          <a:p>
            <a:r>
              <a:rPr kumimoji="1" lang="en-US" altLang="zh-CN" dirty="0" err="1"/>
              <a:t>OfficePLUS.cn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9994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0209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1" r:id="rId2"/>
    <p:sldLayoutId id="2147483649" r:id="rId3"/>
    <p:sldLayoutId id="2147483650" r:id="rId4"/>
    <p:sldLayoutId id="2147483660" r:id="rId5"/>
    <p:sldLayoutId id="2147483661" r:id="rId6"/>
    <p:sldLayoutId id="2147483662" r:id="rId7"/>
    <p:sldLayoutId id="2147483663" r:id="rId8"/>
    <p:sldLayoutId id="214748365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8.pn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12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11" Type="http://schemas.microsoft.com/office/2007/relationships/hdphoto" Target="../media/hdphoto1.wdp"/><Relationship Id="rId5" Type="http://schemas.openxmlformats.org/officeDocument/2006/relationships/image" Target="../media/image17.svg"/><Relationship Id="rId15" Type="http://schemas.openxmlformats.org/officeDocument/2006/relationships/image" Target="../media/image13.png"/><Relationship Id="rId10" Type="http://schemas.openxmlformats.org/officeDocument/2006/relationships/image" Target="../media/image6.png"/><Relationship Id="rId4" Type="http://schemas.openxmlformats.org/officeDocument/2006/relationships/image" Target="../media/image16.png"/><Relationship Id="rId9" Type="http://schemas.openxmlformats.org/officeDocument/2006/relationships/image" Target="../media/image21.svg"/><Relationship Id="rId1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microsoft.com/office/2007/relationships/hdphoto" Target="../media/hdphoto1.wdp"/><Relationship Id="rId7" Type="http://schemas.openxmlformats.org/officeDocument/2006/relationships/image" Target="../media/image2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8.png"/><Relationship Id="rId10" Type="http://schemas.openxmlformats.org/officeDocument/2006/relationships/image" Target="../media/image22.png"/><Relationship Id="rId4" Type="http://schemas.openxmlformats.org/officeDocument/2006/relationships/image" Target="../media/image7.png"/><Relationship Id="rId9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9655589-C7BE-4F53-B21A-ACA550F12C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2976" y="2695169"/>
            <a:ext cx="8466046" cy="1341900"/>
          </a:xfrm>
        </p:spPr>
        <p:txBody>
          <a:bodyPr>
            <a:spAutoFit/>
          </a:bodyPr>
          <a:lstStyle/>
          <a:p>
            <a:r>
              <a:rPr lang="zh-CN" altLang="en-US" dirty="0"/>
              <a:t>基于</a:t>
            </a:r>
            <a:r>
              <a:rPr lang="en-US" altLang="zh-CN" dirty="0"/>
              <a:t>AI</a:t>
            </a:r>
            <a:r>
              <a:rPr lang="zh-CN" altLang="en-US" dirty="0"/>
              <a:t>自主学习对于侮辱性表情包的识别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0788BF-C037-46CE-8DE7-D3E9395D94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66748" y="2271471"/>
            <a:ext cx="3258521" cy="313932"/>
          </a:xfrm>
        </p:spPr>
        <p:txBody>
          <a:bodyPr>
            <a:spAutoFit/>
          </a:bodyPr>
          <a:lstStyle/>
          <a:p>
            <a:r>
              <a:rPr lang="zh-CN" altLang="en-US" dirty="0"/>
              <a:t>上海市西南位育中学课题开题答辩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29A80E-20D7-4A99-BF94-A5C1FB9B665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17719" y="4959795"/>
            <a:ext cx="2956560" cy="792718"/>
          </a:xfrm>
        </p:spPr>
        <p:txBody>
          <a:bodyPr>
            <a:spAutoFit/>
          </a:bodyPr>
          <a:lstStyle/>
          <a:p>
            <a:r>
              <a:rPr lang="zh-CN" altLang="en-US" dirty="0"/>
              <a:t>指导老师：佘成良</a:t>
            </a:r>
          </a:p>
          <a:p>
            <a:r>
              <a:rPr lang="zh-CN" altLang="en-US" dirty="0"/>
              <a:t>答辩人： 陈佳天  李杰瑞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0586D3A-76F1-5759-882C-07B98BD09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52986" y="404571"/>
            <a:ext cx="2486025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624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7686CEC-5B95-482B-B852-421CA7BF5F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71144" y="691230"/>
            <a:ext cx="5645691" cy="480131"/>
          </a:xfrm>
        </p:spPr>
        <p:txBody>
          <a:bodyPr>
            <a:spAutoFit/>
          </a:bodyPr>
          <a:lstStyle/>
          <a:p>
            <a:r>
              <a:rPr lang="en-US" altLang="zh-CN" dirty="0"/>
              <a:t>3.1</a:t>
            </a:r>
            <a:r>
              <a:rPr lang="zh-CN" altLang="en-US" dirty="0"/>
              <a:t>研究内容、拟解决的关键问题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C208A13-449D-45D1-8D21-7BA3C22916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spAutoFit/>
          </a:bodyPr>
          <a:lstStyle/>
          <a:p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Opening Defense of the Research Project at Southwest 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Weiyu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 Middle School in Shanghai</a:t>
            </a:r>
            <a:endParaRPr lang="en-US" altLang="zh-CN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25F1FFF-E125-4D50-B1A8-EABCFA09EB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上海市西南位育中学课题开题答辩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B36F74B-14BE-4A8B-9C41-BD6DF172566E}"/>
              </a:ext>
            </a:extLst>
          </p:cNvPr>
          <p:cNvSpPr/>
          <p:nvPr/>
        </p:nvSpPr>
        <p:spPr>
          <a:xfrm>
            <a:off x="2425398" y="2280913"/>
            <a:ext cx="4161297" cy="15874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4A445B3-70E6-40A6-AB58-E4F144B8F921}"/>
              </a:ext>
            </a:extLst>
          </p:cNvPr>
          <p:cNvSpPr/>
          <p:nvPr/>
        </p:nvSpPr>
        <p:spPr>
          <a:xfrm>
            <a:off x="5812971" y="1986998"/>
            <a:ext cx="587829" cy="5878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pic>
        <p:nvPicPr>
          <p:cNvPr id="4" name="图形 3" descr="光圈 纯色填充">
            <a:extLst>
              <a:ext uri="{FF2B5EF4-FFF2-40B4-BE49-F238E27FC236}">
                <a16:creationId xmlns:a16="http://schemas.microsoft.com/office/drawing/2014/main" id="{5817900A-7807-4603-B6B8-05F98D525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8140" y="2033052"/>
            <a:ext cx="495719" cy="495719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6EFF6E88-054D-40B2-8FFC-99DA5A1BA25D}"/>
              </a:ext>
            </a:extLst>
          </p:cNvPr>
          <p:cNvSpPr txBox="1"/>
          <p:nvPr/>
        </p:nvSpPr>
        <p:spPr>
          <a:xfrm>
            <a:off x="2567845" y="2528771"/>
            <a:ext cx="1467068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20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对于数据集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62407BB-8F15-40B3-AA45-78B2F3982AF5}"/>
              </a:ext>
            </a:extLst>
          </p:cNvPr>
          <p:cNvSpPr txBox="1"/>
          <p:nvPr/>
        </p:nvSpPr>
        <p:spPr>
          <a:xfrm>
            <a:off x="2567845" y="2974498"/>
            <a:ext cx="3832955" cy="333553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400" dirty="0"/>
              <a:t>根据模型训练结果，调整相应数据的比例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C9581DC-5D16-4205-BE9C-845340D4E907}"/>
              </a:ext>
            </a:extLst>
          </p:cNvPr>
          <p:cNvSpPr/>
          <p:nvPr/>
        </p:nvSpPr>
        <p:spPr>
          <a:xfrm>
            <a:off x="7172743" y="2282127"/>
            <a:ext cx="4161297" cy="1587423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34316E2-809C-452D-9EB9-C21693AE1C3B}"/>
              </a:ext>
            </a:extLst>
          </p:cNvPr>
          <p:cNvSpPr/>
          <p:nvPr/>
        </p:nvSpPr>
        <p:spPr>
          <a:xfrm>
            <a:off x="10560316" y="1988212"/>
            <a:ext cx="587829" cy="5878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0B222DE-F0DB-4A95-85E1-F232B7BB07A8}"/>
              </a:ext>
            </a:extLst>
          </p:cNvPr>
          <p:cNvSpPr txBox="1"/>
          <p:nvPr/>
        </p:nvSpPr>
        <p:spPr>
          <a:xfrm>
            <a:off x="7315190" y="2529985"/>
            <a:ext cx="198002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20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对于模型的选择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713C631-E23C-4189-AA77-9B2F585EA863}"/>
              </a:ext>
            </a:extLst>
          </p:cNvPr>
          <p:cNvSpPr txBox="1"/>
          <p:nvPr/>
        </p:nvSpPr>
        <p:spPr>
          <a:xfrm>
            <a:off x="7315190" y="2975712"/>
            <a:ext cx="3832955" cy="592085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400" dirty="0"/>
              <a:t>由于经验较少，所以可能会使用效果不佳的模型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7AF05BA3-1016-44DE-8B0D-D7CCB333DF59}"/>
              </a:ext>
            </a:extLst>
          </p:cNvPr>
          <p:cNvSpPr/>
          <p:nvPr/>
        </p:nvSpPr>
        <p:spPr>
          <a:xfrm>
            <a:off x="7172743" y="4410109"/>
            <a:ext cx="4161297" cy="15874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8DB628E-302D-4071-BAD3-1BF9BDD3C92B}"/>
              </a:ext>
            </a:extLst>
          </p:cNvPr>
          <p:cNvSpPr/>
          <p:nvPr/>
        </p:nvSpPr>
        <p:spPr>
          <a:xfrm>
            <a:off x="10560316" y="4116194"/>
            <a:ext cx="587829" cy="5878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EA79D4E-30BE-4F06-B204-E56B89467C9C}"/>
              </a:ext>
            </a:extLst>
          </p:cNvPr>
          <p:cNvSpPr txBox="1"/>
          <p:nvPr/>
        </p:nvSpPr>
        <p:spPr>
          <a:xfrm>
            <a:off x="7315190" y="4657967"/>
            <a:ext cx="198002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zh-CN" sz="2000" dirty="0">
                <a:solidFill>
                  <a:schemeClr val="tx2"/>
                </a:solidFill>
                <a:ea typeface="Source Han Sans Heavy" panose="020B0A00000000000000" pitchFamily="34" charset="-122"/>
              </a:rPr>
              <a:t>对于数据的清洗</a:t>
            </a:r>
            <a:endParaRPr lang="zh-CN" altLang="en-US" sz="2000" dirty="0">
              <a:solidFill>
                <a:schemeClr val="tx2"/>
              </a:solidFill>
              <a:ea typeface="Source Han Sans Heavy" panose="020B0A00000000000000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C633DA4D-43CC-4CA4-B4E0-3C69B156D938}"/>
              </a:ext>
            </a:extLst>
          </p:cNvPr>
          <p:cNvSpPr txBox="1"/>
          <p:nvPr/>
        </p:nvSpPr>
        <p:spPr>
          <a:xfrm>
            <a:off x="7315190" y="5103694"/>
            <a:ext cx="3832955" cy="592085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400" dirty="0"/>
              <a:t>目前发现，在爬下来的数据中有空白等无意义的图片，需要做筛脏。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6341BF9D-08A2-4B95-99F6-4358A6CA880D}"/>
              </a:ext>
            </a:extLst>
          </p:cNvPr>
          <p:cNvSpPr/>
          <p:nvPr/>
        </p:nvSpPr>
        <p:spPr>
          <a:xfrm>
            <a:off x="2425397" y="4410109"/>
            <a:ext cx="4161297" cy="1587423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A7F9D958-AF97-4BE4-8665-3B689834AB75}"/>
              </a:ext>
            </a:extLst>
          </p:cNvPr>
          <p:cNvSpPr/>
          <p:nvPr/>
        </p:nvSpPr>
        <p:spPr>
          <a:xfrm>
            <a:off x="5812970" y="4116194"/>
            <a:ext cx="587829" cy="5878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57C30FF9-C95B-430D-ACCF-72B0059D4E67}"/>
              </a:ext>
            </a:extLst>
          </p:cNvPr>
          <p:cNvSpPr txBox="1"/>
          <p:nvPr/>
        </p:nvSpPr>
        <p:spPr>
          <a:xfrm>
            <a:off x="2567844" y="4657967"/>
            <a:ext cx="198002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20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对于数据的获取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F144A855-BB73-4FBF-8AFD-3C12206771E7}"/>
              </a:ext>
            </a:extLst>
          </p:cNvPr>
          <p:cNvSpPr txBox="1"/>
          <p:nvPr/>
        </p:nvSpPr>
        <p:spPr>
          <a:xfrm>
            <a:off x="2567844" y="5103694"/>
            <a:ext cx="3832955" cy="592085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400" dirty="0"/>
              <a:t>发现许多网站有反爬机制，拟解决方案有换网站和反反爬两种方案</a:t>
            </a:r>
          </a:p>
        </p:txBody>
      </p:sp>
      <p:pic>
        <p:nvPicPr>
          <p:cNvPr id="11" name="图形 10" descr="区块链 纯色填充">
            <a:extLst>
              <a:ext uri="{FF2B5EF4-FFF2-40B4-BE49-F238E27FC236}">
                <a16:creationId xmlns:a16="http://schemas.microsoft.com/office/drawing/2014/main" id="{DA612741-F775-4B06-920C-4B9C0ACC9A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9169" y="4162251"/>
            <a:ext cx="507084" cy="507084"/>
          </a:xfrm>
          <a:prstGeom prst="rect">
            <a:avLst/>
          </a:prstGeom>
        </p:spPr>
      </p:pic>
      <p:pic>
        <p:nvPicPr>
          <p:cNvPr id="13" name="图形 12" descr="物联网 纯色填充">
            <a:extLst>
              <a:ext uri="{FF2B5EF4-FFF2-40B4-BE49-F238E27FC236}">
                <a16:creationId xmlns:a16="http://schemas.microsoft.com/office/drawing/2014/main" id="{05EF309C-77A1-4CEB-A509-F0584D38A5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634858" y="2038929"/>
            <a:ext cx="483963" cy="483963"/>
          </a:xfrm>
          <a:prstGeom prst="rect">
            <a:avLst/>
          </a:prstGeom>
        </p:spPr>
      </p:pic>
      <p:pic>
        <p:nvPicPr>
          <p:cNvPr id="15" name="图形 14" descr="打印机 纯色填充">
            <a:extLst>
              <a:ext uri="{FF2B5EF4-FFF2-40B4-BE49-F238E27FC236}">
                <a16:creationId xmlns:a16="http://schemas.microsoft.com/office/drawing/2014/main" id="{3D905657-3A10-4024-A86B-19A4201FC9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61839" y="4195108"/>
            <a:ext cx="429999" cy="42999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18C7A06-BDAC-9644-69B3-4541E034632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2761"/>
            <a:ext cx="1704513" cy="128001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EBC175B-23A3-4F48-91AE-A7A18E24EE7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81E19C1-3B5E-BF75-4B7B-F3B7D105644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6570D55B-76AA-C0CE-664D-ABD611ED70EF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76C5B501-5C71-9408-DC7E-7E3CA47D803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4C71F9C1-6A9C-CAE5-C950-7D60CED657E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63010307-E9E0-C544-41F6-93093FC875BB}"/>
              </a:ext>
            </a:extLst>
          </p:cNvPr>
          <p:cNvSpPr txBox="1"/>
          <p:nvPr/>
        </p:nvSpPr>
        <p:spPr>
          <a:xfrm>
            <a:off x="-2" y="4623241"/>
            <a:ext cx="19797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课题创新与难点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01465F0-79EE-B8B0-273E-EE278AFA32AE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8B9528AB-ADAE-CFB3-6E51-3B01D3E558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F043E349-04CD-54A5-919F-C152D88B77C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8293" y="3247508"/>
            <a:ext cx="1667923" cy="947600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07B07BB8-036B-2FE7-BA53-CDD6A597DFB4}"/>
              </a:ext>
            </a:extLst>
          </p:cNvPr>
          <p:cNvSpPr txBox="1"/>
          <p:nvPr/>
        </p:nvSpPr>
        <p:spPr>
          <a:xfrm>
            <a:off x="0" y="1532024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BFA01F3-287B-F801-30F3-C9F40B0DE8D1}"/>
              </a:ext>
            </a:extLst>
          </p:cNvPr>
          <p:cNvSpPr txBox="1"/>
          <p:nvPr/>
        </p:nvSpPr>
        <p:spPr>
          <a:xfrm>
            <a:off x="-37972" y="3506135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研究内容与方案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FDAD2370-585A-452B-CEB5-9697FF384C58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9E6EDD3B-F5B6-2377-D220-614DCBF307D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5FD6757B-FF2C-6348-A7BE-A48F24AAA9F2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DDAA3A8A-EA65-7463-B4C6-50A5247EFB7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2731AEBC-76A5-6420-C0D4-6762DFD837E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187333EC-F96E-C3FB-A251-37321CB2E245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074D374F-4380-BF7F-03DB-D56818AA0B2C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进展与方向</a:t>
            </a: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7A614793-196A-6A9F-6227-982C03CC6F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46" name="文本框 45">
            <a:extLst>
              <a:ext uri="{FF2B5EF4-FFF2-40B4-BE49-F238E27FC236}">
                <a16:creationId xmlns:a16="http://schemas.microsoft.com/office/drawing/2014/main" id="{28B9FDBC-965A-01A7-020E-D14EDEB04C2E}"/>
              </a:ext>
            </a:extLst>
          </p:cNvPr>
          <p:cNvSpPr txBox="1"/>
          <p:nvPr/>
        </p:nvSpPr>
        <p:spPr>
          <a:xfrm>
            <a:off x="0" y="1532024"/>
            <a:ext cx="1784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pic>
        <p:nvPicPr>
          <p:cNvPr id="47" name="图片 46">
            <a:extLst>
              <a:ext uri="{FF2B5EF4-FFF2-40B4-BE49-F238E27FC236}">
                <a16:creationId xmlns:a16="http://schemas.microsoft.com/office/drawing/2014/main" id="{A9D13D81-DF7D-655F-ADB4-91412BCB6F7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13453" y="3268841"/>
            <a:ext cx="1731414" cy="968103"/>
          </a:xfrm>
          <a:prstGeom prst="rect">
            <a:avLst/>
          </a:prstGeom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7F1D8A7D-66C6-2F3E-EF18-7D025934BA88}"/>
              </a:ext>
            </a:extLst>
          </p:cNvPr>
          <p:cNvSpPr txBox="1"/>
          <p:nvPr/>
        </p:nvSpPr>
        <p:spPr>
          <a:xfrm>
            <a:off x="290502" y="3479337"/>
            <a:ext cx="1347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</a:t>
            </a:r>
          </a:p>
        </p:txBody>
      </p:sp>
    </p:spTree>
    <p:extLst>
      <p:ext uri="{BB962C8B-B14F-4D97-AF65-F5344CB8AC3E}">
        <p14:creationId xmlns:p14="http://schemas.microsoft.com/office/powerpoint/2010/main" val="3969120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91C410-8EA2-4867-B465-A5BB7338FB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99918" y="2192992"/>
            <a:ext cx="914400" cy="1200329"/>
          </a:xfrm>
        </p:spPr>
        <p:txBody>
          <a:bodyPr>
            <a:spAutoFit/>
          </a:bodyPr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F5FFAA82-45E0-49DE-B537-D537AF83DB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D7D086F-84B2-4B85-8EFF-33446808E4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9425" y="462870"/>
            <a:ext cx="2877711" cy="286232"/>
          </a:xfrm>
        </p:spPr>
        <p:txBody>
          <a:bodyPr>
            <a:spAutoFit/>
          </a:bodyPr>
          <a:lstStyle/>
          <a:p>
            <a:r>
              <a:rPr lang="zh-CN" altLang="en-US" sz="14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上海市西南位育中学课题开题答辩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1B8C8D2A-580C-446E-906D-A01075DAE0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49409" y="4439953"/>
            <a:ext cx="2256408" cy="341632"/>
          </a:xfrm>
        </p:spPr>
        <p:txBody>
          <a:bodyPr wrap="square">
            <a:spAutoFit/>
          </a:bodyPr>
          <a:lstStyle/>
          <a:p>
            <a:r>
              <a:rPr lang="zh-CN" altLang="en-US" dirty="0"/>
              <a:t>研究阶段主要任务</a:t>
            </a:r>
          </a:p>
        </p:txBody>
      </p:sp>
    </p:spTree>
    <p:extLst>
      <p:ext uri="{BB962C8B-B14F-4D97-AF65-F5344CB8AC3E}">
        <p14:creationId xmlns:p14="http://schemas.microsoft.com/office/powerpoint/2010/main" val="1257334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998646C-A472-43EA-BE89-27CFF2D9FB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spAutoFit/>
          </a:bodyPr>
          <a:lstStyle/>
          <a:p>
            <a:r>
              <a:rPr lang="en-US" altLang="zh-CN" dirty="0"/>
              <a:t>4.1 </a:t>
            </a:r>
            <a:r>
              <a:rPr lang="zh-CN" altLang="en-US" dirty="0"/>
              <a:t>研究阶段主要任务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994A60F-0EB6-4FA0-995A-D0E3DCB387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spAutoFit/>
          </a:bodyPr>
          <a:lstStyle/>
          <a:p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Opening Defense of the Research Project at Southwest 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Weiyu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 Middle School in Shanghai</a:t>
            </a:r>
            <a:endParaRPr lang="en-US" altLang="zh-CN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712C5BF2-7C5D-4290-9BB0-EA91E404F3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上海市西南位育中学课题开题答辩</a:t>
            </a:r>
          </a:p>
        </p:txBody>
      </p:sp>
      <p:sp>
        <p:nvSpPr>
          <p:cNvPr id="2" name="圆: 空心 1">
            <a:extLst>
              <a:ext uri="{FF2B5EF4-FFF2-40B4-BE49-F238E27FC236}">
                <a16:creationId xmlns:a16="http://schemas.microsoft.com/office/drawing/2014/main" id="{ECB2B1BB-012A-4CF0-B038-BD709E54783B}"/>
              </a:ext>
            </a:extLst>
          </p:cNvPr>
          <p:cNvSpPr/>
          <p:nvPr/>
        </p:nvSpPr>
        <p:spPr>
          <a:xfrm>
            <a:off x="5327646" y="2831438"/>
            <a:ext cx="1728316" cy="1728316"/>
          </a:xfrm>
          <a:prstGeom prst="donut">
            <a:avLst>
              <a:gd name="adj" fmla="val 11845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圆: 空心 7">
            <a:extLst>
              <a:ext uri="{FF2B5EF4-FFF2-40B4-BE49-F238E27FC236}">
                <a16:creationId xmlns:a16="http://schemas.microsoft.com/office/drawing/2014/main" id="{50843659-A1A2-4512-AAA7-6790579F659E}"/>
              </a:ext>
            </a:extLst>
          </p:cNvPr>
          <p:cNvSpPr/>
          <p:nvPr/>
        </p:nvSpPr>
        <p:spPr>
          <a:xfrm>
            <a:off x="6650679" y="2827967"/>
            <a:ext cx="1728316" cy="1728316"/>
          </a:xfrm>
          <a:prstGeom prst="donut">
            <a:avLst>
              <a:gd name="adj" fmla="val 11845"/>
            </a:avLst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B80CE23-5DDD-4875-9CB4-7541257005C3}"/>
              </a:ext>
            </a:extLst>
          </p:cNvPr>
          <p:cNvGrpSpPr/>
          <p:nvPr/>
        </p:nvGrpSpPr>
        <p:grpSpPr>
          <a:xfrm>
            <a:off x="5851799" y="3451055"/>
            <a:ext cx="680010" cy="482141"/>
            <a:chOff x="5851799" y="3451055"/>
            <a:chExt cx="680010" cy="482141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3F5189AD-3188-4712-921B-38BF3FC53D73}"/>
                </a:ext>
              </a:extLst>
            </p:cNvPr>
            <p:cNvSpPr/>
            <p:nvPr/>
          </p:nvSpPr>
          <p:spPr>
            <a:xfrm>
              <a:off x="5921345" y="3825013"/>
              <a:ext cx="108183" cy="108183"/>
            </a:xfrm>
            <a:custGeom>
              <a:avLst/>
              <a:gdLst>
                <a:gd name="connsiteX0" fmla="*/ 133350 w 133350"/>
                <a:gd name="connsiteY0" fmla="*/ 66675 h 133350"/>
                <a:gd name="connsiteX1" fmla="*/ 66675 w 133350"/>
                <a:gd name="connsiteY1" fmla="*/ 133350 h 133350"/>
                <a:gd name="connsiteX2" fmla="*/ 0 w 133350"/>
                <a:gd name="connsiteY2" fmla="*/ 66675 h 133350"/>
                <a:gd name="connsiteX3" fmla="*/ 66675 w 133350"/>
                <a:gd name="connsiteY3" fmla="*/ 0 h 133350"/>
                <a:gd name="connsiteX4" fmla="*/ 133350 w 133350"/>
                <a:gd name="connsiteY4" fmla="*/ 66675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CBB72946-3A59-4BC4-8411-5317BCA27A51}"/>
                </a:ext>
              </a:extLst>
            </p:cNvPr>
            <p:cNvSpPr/>
            <p:nvPr/>
          </p:nvSpPr>
          <p:spPr>
            <a:xfrm>
              <a:off x="6369533" y="3825013"/>
              <a:ext cx="108183" cy="108183"/>
            </a:xfrm>
            <a:custGeom>
              <a:avLst/>
              <a:gdLst>
                <a:gd name="connsiteX0" fmla="*/ 133350 w 133350"/>
                <a:gd name="connsiteY0" fmla="*/ 66675 h 133350"/>
                <a:gd name="connsiteX1" fmla="*/ 66675 w 133350"/>
                <a:gd name="connsiteY1" fmla="*/ 133350 h 133350"/>
                <a:gd name="connsiteX2" fmla="*/ 0 w 133350"/>
                <a:gd name="connsiteY2" fmla="*/ 66675 h 133350"/>
                <a:gd name="connsiteX3" fmla="*/ 66675 w 133350"/>
                <a:gd name="connsiteY3" fmla="*/ 0 h 133350"/>
                <a:gd name="connsiteX4" fmla="*/ 133350 w 133350"/>
                <a:gd name="connsiteY4" fmla="*/ 66675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CE691717-BB06-4A9C-B5BA-B4111DB97AC4}"/>
                </a:ext>
              </a:extLst>
            </p:cNvPr>
            <p:cNvSpPr/>
            <p:nvPr/>
          </p:nvSpPr>
          <p:spPr>
            <a:xfrm>
              <a:off x="6315442" y="3600919"/>
              <a:ext cx="216367" cy="278184"/>
            </a:xfrm>
            <a:custGeom>
              <a:avLst/>
              <a:gdLst>
                <a:gd name="connsiteX0" fmla="*/ 251460 w 266700"/>
                <a:gd name="connsiteY0" fmla="*/ 179070 h 342899"/>
                <a:gd name="connsiteX1" fmla="*/ 200977 w 266700"/>
                <a:gd name="connsiteY1" fmla="*/ 140970 h 342899"/>
                <a:gd name="connsiteX2" fmla="*/ 187642 w 266700"/>
                <a:gd name="connsiteY2" fmla="*/ 120968 h 342899"/>
                <a:gd name="connsiteX3" fmla="*/ 168592 w 266700"/>
                <a:gd name="connsiteY3" fmla="*/ 55245 h 342899"/>
                <a:gd name="connsiteX4" fmla="*/ 95250 w 266700"/>
                <a:gd name="connsiteY4" fmla="*/ 0 h 342899"/>
                <a:gd name="connsiteX5" fmla="*/ 0 w 266700"/>
                <a:gd name="connsiteY5" fmla="*/ 0 h 342899"/>
                <a:gd name="connsiteX6" fmla="*/ 0 w 266700"/>
                <a:gd name="connsiteY6" fmla="*/ 133350 h 342899"/>
                <a:gd name="connsiteX7" fmla="*/ 0 w 266700"/>
                <a:gd name="connsiteY7" fmla="*/ 190500 h 342899"/>
                <a:gd name="connsiteX8" fmla="*/ 0 w 266700"/>
                <a:gd name="connsiteY8" fmla="*/ 342900 h 342899"/>
                <a:gd name="connsiteX9" fmla="*/ 38100 w 266700"/>
                <a:gd name="connsiteY9" fmla="*/ 342900 h 342899"/>
                <a:gd name="connsiteX10" fmla="*/ 133350 w 266700"/>
                <a:gd name="connsiteY10" fmla="*/ 247650 h 342899"/>
                <a:gd name="connsiteX11" fmla="*/ 228600 w 266700"/>
                <a:gd name="connsiteY11" fmla="*/ 342900 h 342899"/>
                <a:gd name="connsiteX12" fmla="*/ 266700 w 266700"/>
                <a:gd name="connsiteY12" fmla="*/ 304800 h 342899"/>
                <a:gd name="connsiteX13" fmla="*/ 266700 w 266700"/>
                <a:gd name="connsiteY13" fmla="*/ 209550 h 342899"/>
                <a:gd name="connsiteX14" fmla="*/ 251460 w 266700"/>
                <a:gd name="connsiteY14" fmla="*/ 179070 h 342899"/>
                <a:gd name="connsiteX15" fmla="*/ 38100 w 266700"/>
                <a:gd name="connsiteY15" fmla="*/ 133350 h 342899"/>
                <a:gd name="connsiteX16" fmla="*/ 38100 w 266700"/>
                <a:gd name="connsiteY16" fmla="*/ 38100 h 342899"/>
                <a:gd name="connsiteX17" fmla="*/ 95250 w 266700"/>
                <a:gd name="connsiteY17" fmla="*/ 38100 h 342899"/>
                <a:gd name="connsiteX18" fmla="*/ 131445 w 266700"/>
                <a:gd name="connsiteY18" fmla="*/ 65722 h 342899"/>
                <a:gd name="connsiteX19" fmla="*/ 150495 w 266700"/>
                <a:gd name="connsiteY19" fmla="*/ 131445 h 342899"/>
                <a:gd name="connsiteX20" fmla="*/ 151448 w 266700"/>
                <a:gd name="connsiteY20" fmla="*/ 133350 h 342899"/>
                <a:gd name="connsiteX21" fmla="*/ 38100 w 266700"/>
                <a:gd name="connsiteY21" fmla="*/ 133350 h 342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00" h="342899">
                  <a:moveTo>
                    <a:pt x="251460" y="179070"/>
                  </a:moveTo>
                  <a:lnTo>
                    <a:pt x="200977" y="140970"/>
                  </a:lnTo>
                  <a:cubicBezTo>
                    <a:pt x="194310" y="136208"/>
                    <a:pt x="189548" y="128588"/>
                    <a:pt x="187642" y="120968"/>
                  </a:cubicBezTo>
                  <a:lnTo>
                    <a:pt x="168592" y="55245"/>
                  </a:lnTo>
                  <a:cubicBezTo>
                    <a:pt x="159067" y="22860"/>
                    <a:pt x="129540" y="0"/>
                    <a:pt x="95250" y="0"/>
                  </a:cubicBezTo>
                  <a:lnTo>
                    <a:pt x="0" y="0"/>
                  </a:lnTo>
                  <a:lnTo>
                    <a:pt x="0" y="133350"/>
                  </a:lnTo>
                  <a:lnTo>
                    <a:pt x="0" y="190500"/>
                  </a:lnTo>
                  <a:lnTo>
                    <a:pt x="0" y="342900"/>
                  </a:lnTo>
                  <a:lnTo>
                    <a:pt x="38100" y="342900"/>
                  </a:lnTo>
                  <a:cubicBezTo>
                    <a:pt x="38100" y="290512"/>
                    <a:pt x="80963" y="247650"/>
                    <a:pt x="133350" y="247650"/>
                  </a:cubicBezTo>
                  <a:cubicBezTo>
                    <a:pt x="185738" y="247650"/>
                    <a:pt x="228600" y="290512"/>
                    <a:pt x="228600" y="342900"/>
                  </a:cubicBezTo>
                  <a:cubicBezTo>
                    <a:pt x="249555" y="342900"/>
                    <a:pt x="266700" y="325755"/>
                    <a:pt x="266700" y="304800"/>
                  </a:cubicBezTo>
                  <a:lnTo>
                    <a:pt x="266700" y="209550"/>
                  </a:lnTo>
                  <a:cubicBezTo>
                    <a:pt x="266700" y="197168"/>
                    <a:pt x="260985" y="186690"/>
                    <a:pt x="251460" y="179070"/>
                  </a:cubicBezTo>
                  <a:close/>
                  <a:moveTo>
                    <a:pt x="38100" y="133350"/>
                  </a:moveTo>
                  <a:lnTo>
                    <a:pt x="38100" y="38100"/>
                  </a:lnTo>
                  <a:lnTo>
                    <a:pt x="95250" y="38100"/>
                  </a:lnTo>
                  <a:cubicBezTo>
                    <a:pt x="112395" y="38100"/>
                    <a:pt x="127635" y="49530"/>
                    <a:pt x="131445" y="65722"/>
                  </a:cubicBezTo>
                  <a:lnTo>
                    <a:pt x="150495" y="131445"/>
                  </a:lnTo>
                  <a:cubicBezTo>
                    <a:pt x="150495" y="132397"/>
                    <a:pt x="151448" y="132397"/>
                    <a:pt x="151448" y="133350"/>
                  </a:cubicBezTo>
                  <a:lnTo>
                    <a:pt x="38100" y="13335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6D14F3D-3D0B-4364-83A1-0A7049286855}"/>
                </a:ext>
              </a:extLst>
            </p:cNvPr>
            <p:cNvSpPr/>
            <p:nvPr/>
          </p:nvSpPr>
          <p:spPr>
            <a:xfrm>
              <a:off x="5851799" y="3770921"/>
              <a:ext cx="432733" cy="108182"/>
            </a:xfrm>
            <a:custGeom>
              <a:avLst/>
              <a:gdLst>
                <a:gd name="connsiteX0" fmla="*/ 0 w 533400"/>
                <a:gd name="connsiteY0" fmla="*/ 133350 h 133349"/>
                <a:gd name="connsiteX1" fmla="*/ 57150 w 533400"/>
                <a:gd name="connsiteY1" fmla="*/ 133350 h 133349"/>
                <a:gd name="connsiteX2" fmla="*/ 152400 w 533400"/>
                <a:gd name="connsiteY2" fmla="*/ 38100 h 133349"/>
                <a:gd name="connsiteX3" fmla="*/ 247650 w 533400"/>
                <a:gd name="connsiteY3" fmla="*/ 133350 h 133349"/>
                <a:gd name="connsiteX4" fmla="*/ 533400 w 533400"/>
                <a:gd name="connsiteY4" fmla="*/ 133350 h 133349"/>
                <a:gd name="connsiteX5" fmla="*/ 533400 w 533400"/>
                <a:gd name="connsiteY5" fmla="*/ 0 h 133349"/>
                <a:gd name="connsiteX6" fmla="*/ 0 w 533400"/>
                <a:gd name="connsiteY6" fmla="*/ 0 h 133349"/>
                <a:gd name="connsiteX7" fmla="*/ 0 w 533400"/>
                <a:gd name="connsiteY7" fmla="*/ 133350 h 133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400" h="133349">
                  <a:moveTo>
                    <a:pt x="0" y="133350"/>
                  </a:moveTo>
                  <a:lnTo>
                    <a:pt x="57150" y="133350"/>
                  </a:lnTo>
                  <a:cubicBezTo>
                    <a:pt x="57150" y="80962"/>
                    <a:pt x="100013" y="38100"/>
                    <a:pt x="152400" y="38100"/>
                  </a:cubicBezTo>
                  <a:cubicBezTo>
                    <a:pt x="204788" y="38100"/>
                    <a:pt x="247650" y="80962"/>
                    <a:pt x="247650" y="133350"/>
                  </a:cubicBezTo>
                  <a:lnTo>
                    <a:pt x="533400" y="133350"/>
                  </a:lnTo>
                  <a:lnTo>
                    <a:pt x="533400" y="0"/>
                  </a:lnTo>
                  <a:lnTo>
                    <a:pt x="0" y="0"/>
                  </a:lnTo>
                  <a:lnTo>
                    <a:pt x="0" y="13335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00DA5F57-DBF7-4C88-AA44-F31008420931}"/>
                </a:ext>
              </a:extLst>
            </p:cNvPr>
            <p:cNvSpPr/>
            <p:nvPr/>
          </p:nvSpPr>
          <p:spPr>
            <a:xfrm>
              <a:off x="5867254" y="3451055"/>
              <a:ext cx="261958" cy="288956"/>
            </a:xfrm>
            <a:custGeom>
              <a:avLst/>
              <a:gdLst>
                <a:gd name="connsiteX0" fmla="*/ 38100 w 322897"/>
                <a:gd name="connsiteY0" fmla="*/ 356176 h 356176"/>
                <a:gd name="connsiteX1" fmla="*/ 95250 w 322897"/>
                <a:gd name="connsiteY1" fmla="*/ 356176 h 356176"/>
                <a:gd name="connsiteX2" fmla="*/ 95250 w 322897"/>
                <a:gd name="connsiteY2" fmla="*/ 244734 h 356176"/>
                <a:gd name="connsiteX3" fmla="*/ 215265 w 322897"/>
                <a:gd name="connsiteY3" fmla="*/ 318076 h 356176"/>
                <a:gd name="connsiteX4" fmla="*/ 322898 w 322897"/>
                <a:gd name="connsiteY4" fmla="*/ 22801 h 356176"/>
                <a:gd name="connsiteX5" fmla="*/ 61913 w 322897"/>
                <a:gd name="connsiteY5" fmla="*/ 894 h 356176"/>
                <a:gd name="connsiteX6" fmla="*/ 0 w 322897"/>
                <a:gd name="connsiteY6" fmla="*/ 170439 h 356176"/>
                <a:gd name="connsiteX7" fmla="*/ 38100 w 322897"/>
                <a:gd name="connsiteY7" fmla="*/ 201871 h 356176"/>
                <a:gd name="connsiteX8" fmla="*/ 38100 w 322897"/>
                <a:gd name="connsiteY8" fmla="*/ 356176 h 356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2897" h="356176">
                  <a:moveTo>
                    <a:pt x="38100" y="356176"/>
                  </a:moveTo>
                  <a:lnTo>
                    <a:pt x="95250" y="356176"/>
                  </a:lnTo>
                  <a:lnTo>
                    <a:pt x="95250" y="244734"/>
                  </a:lnTo>
                  <a:cubicBezTo>
                    <a:pt x="136208" y="273309"/>
                    <a:pt x="179070" y="299026"/>
                    <a:pt x="215265" y="318076"/>
                  </a:cubicBezTo>
                  <a:lnTo>
                    <a:pt x="322898" y="22801"/>
                  </a:lnTo>
                  <a:cubicBezTo>
                    <a:pt x="247650" y="5656"/>
                    <a:pt x="142875" y="-2916"/>
                    <a:pt x="61913" y="894"/>
                  </a:cubicBezTo>
                  <a:lnTo>
                    <a:pt x="0" y="170439"/>
                  </a:lnTo>
                  <a:cubicBezTo>
                    <a:pt x="11430" y="180916"/>
                    <a:pt x="24765" y="191394"/>
                    <a:pt x="38100" y="201871"/>
                  </a:cubicBezTo>
                  <a:lnTo>
                    <a:pt x="38100" y="35617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D43B967C-F90A-451C-B14E-A95CD43B1B2C}"/>
                </a:ext>
              </a:extLst>
            </p:cNvPr>
            <p:cNvSpPr/>
            <p:nvPr/>
          </p:nvSpPr>
          <p:spPr>
            <a:xfrm>
              <a:off x="6084393" y="3481144"/>
              <a:ext cx="189753" cy="258389"/>
            </a:xfrm>
            <a:custGeom>
              <a:avLst/>
              <a:gdLst>
                <a:gd name="connsiteX0" fmla="*/ 2858 w 233895"/>
                <a:gd name="connsiteY0" fmla="*/ 304800 h 318499"/>
                <a:gd name="connsiteX1" fmla="*/ 222885 w 233895"/>
                <a:gd name="connsiteY1" fmla="*/ 211455 h 318499"/>
                <a:gd name="connsiteX2" fmla="*/ 111443 w 233895"/>
                <a:gd name="connsiteY2" fmla="*/ 0 h 318499"/>
                <a:gd name="connsiteX3" fmla="*/ 110490 w 233895"/>
                <a:gd name="connsiteY3" fmla="*/ 0 h 318499"/>
                <a:gd name="connsiteX4" fmla="*/ 0 w 233895"/>
                <a:gd name="connsiteY4" fmla="*/ 304800 h 318499"/>
                <a:gd name="connsiteX5" fmla="*/ 2858 w 233895"/>
                <a:gd name="connsiteY5" fmla="*/ 304800 h 31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95" h="318499">
                  <a:moveTo>
                    <a:pt x="2858" y="304800"/>
                  </a:moveTo>
                  <a:cubicBezTo>
                    <a:pt x="113348" y="343853"/>
                    <a:pt x="192405" y="295275"/>
                    <a:pt x="222885" y="211455"/>
                  </a:cubicBezTo>
                  <a:cubicBezTo>
                    <a:pt x="253365" y="127635"/>
                    <a:pt x="221933" y="39052"/>
                    <a:pt x="111443" y="0"/>
                  </a:cubicBezTo>
                  <a:cubicBezTo>
                    <a:pt x="111443" y="0"/>
                    <a:pt x="111443" y="0"/>
                    <a:pt x="110490" y="0"/>
                  </a:cubicBezTo>
                  <a:lnTo>
                    <a:pt x="0" y="304800"/>
                  </a:lnTo>
                  <a:cubicBezTo>
                    <a:pt x="953" y="303847"/>
                    <a:pt x="1905" y="304800"/>
                    <a:pt x="2858" y="30480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AA3EFA8F-4BFA-41EE-B8CC-F0B3BC212A67}"/>
              </a:ext>
            </a:extLst>
          </p:cNvPr>
          <p:cNvGrpSpPr/>
          <p:nvPr/>
        </p:nvGrpSpPr>
        <p:grpSpPr>
          <a:xfrm>
            <a:off x="7125593" y="3451874"/>
            <a:ext cx="770026" cy="481322"/>
            <a:chOff x="7125593" y="3451874"/>
            <a:chExt cx="770026" cy="481322"/>
          </a:xfrm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964A4B7C-34F2-491C-9FAB-19CFDD72BE37}"/>
                </a:ext>
              </a:extLst>
            </p:cNvPr>
            <p:cNvSpPr/>
            <p:nvPr/>
          </p:nvSpPr>
          <p:spPr>
            <a:xfrm>
              <a:off x="7318098" y="3690443"/>
              <a:ext cx="100449" cy="50225"/>
            </a:xfrm>
            <a:custGeom>
              <a:avLst/>
              <a:gdLst>
                <a:gd name="connsiteX0" fmla="*/ 0 w 114299"/>
                <a:gd name="connsiteY0" fmla="*/ 0 h 57150"/>
                <a:gd name="connsiteX1" fmla="*/ 114300 w 114299"/>
                <a:gd name="connsiteY1" fmla="*/ 0 h 57150"/>
                <a:gd name="connsiteX2" fmla="*/ 114300 w 114299"/>
                <a:gd name="connsiteY2" fmla="*/ 57150 h 57150"/>
                <a:gd name="connsiteX3" fmla="*/ 0 w 114299"/>
                <a:gd name="connsiteY3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99" h="57150">
                  <a:moveTo>
                    <a:pt x="0" y="0"/>
                  </a:moveTo>
                  <a:lnTo>
                    <a:pt x="114300" y="0"/>
                  </a:lnTo>
                  <a:lnTo>
                    <a:pt x="114300" y="57150"/>
                  </a:lnTo>
                  <a:lnTo>
                    <a:pt x="0" y="5715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A978558A-FE32-46F1-BD2C-5EEE96525CD5}"/>
                </a:ext>
              </a:extLst>
            </p:cNvPr>
            <p:cNvSpPr/>
            <p:nvPr/>
          </p:nvSpPr>
          <p:spPr>
            <a:xfrm>
              <a:off x="7435290" y="3690443"/>
              <a:ext cx="100450" cy="50225"/>
            </a:xfrm>
            <a:custGeom>
              <a:avLst/>
              <a:gdLst>
                <a:gd name="connsiteX0" fmla="*/ 0 w 114300"/>
                <a:gd name="connsiteY0" fmla="*/ 0 h 57150"/>
                <a:gd name="connsiteX1" fmla="*/ 114300 w 114300"/>
                <a:gd name="connsiteY1" fmla="*/ 0 h 57150"/>
                <a:gd name="connsiteX2" fmla="*/ 114300 w 114300"/>
                <a:gd name="connsiteY2" fmla="*/ 57150 h 57150"/>
                <a:gd name="connsiteX3" fmla="*/ 0 w 114300"/>
                <a:gd name="connsiteY3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57150">
                  <a:moveTo>
                    <a:pt x="0" y="0"/>
                  </a:moveTo>
                  <a:lnTo>
                    <a:pt x="114300" y="0"/>
                  </a:lnTo>
                  <a:lnTo>
                    <a:pt x="114300" y="57150"/>
                  </a:lnTo>
                  <a:lnTo>
                    <a:pt x="0" y="5715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1C3F31E2-80BF-4719-B5C1-08E490008A1D}"/>
                </a:ext>
              </a:extLst>
            </p:cNvPr>
            <p:cNvSpPr/>
            <p:nvPr/>
          </p:nvSpPr>
          <p:spPr>
            <a:xfrm>
              <a:off x="7552481" y="3690443"/>
              <a:ext cx="100449" cy="50225"/>
            </a:xfrm>
            <a:custGeom>
              <a:avLst/>
              <a:gdLst>
                <a:gd name="connsiteX0" fmla="*/ 0 w 114299"/>
                <a:gd name="connsiteY0" fmla="*/ 0 h 57150"/>
                <a:gd name="connsiteX1" fmla="*/ 114300 w 114299"/>
                <a:gd name="connsiteY1" fmla="*/ 0 h 57150"/>
                <a:gd name="connsiteX2" fmla="*/ 114300 w 114299"/>
                <a:gd name="connsiteY2" fmla="*/ 57150 h 57150"/>
                <a:gd name="connsiteX3" fmla="*/ 0 w 114299"/>
                <a:gd name="connsiteY3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99" h="57150">
                  <a:moveTo>
                    <a:pt x="0" y="0"/>
                  </a:moveTo>
                  <a:lnTo>
                    <a:pt x="114300" y="0"/>
                  </a:lnTo>
                  <a:lnTo>
                    <a:pt x="114300" y="57150"/>
                  </a:lnTo>
                  <a:lnTo>
                    <a:pt x="0" y="5715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547F0535-8105-453D-93D6-668E1B11E927}"/>
                </a:ext>
              </a:extLst>
            </p:cNvPr>
            <p:cNvSpPr/>
            <p:nvPr/>
          </p:nvSpPr>
          <p:spPr>
            <a:xfrm>
              <a:off x="7435290" y="3623476"/>
              <a:ext cx="100450" cy="50225"/>
            </a:xfrm>
            <a:custGeom>
              <a:avLst/>
              <a:gdLst>
                <a:gd name="connsiteX0" fmla="*/ 0 w 114300"/>
                <a:gd name="connsiteY0" fmla="*/ 0 h 57150"/>
                <a:gd name="connsiteX1" fmla="*/ 114300 w 114300"/>
                <a:gd name="connsiteY1" fmla="*/ 0 h 57150"/>
                <a:gd name="connsiteX2" fmla="*/ 114300 w 114300"/>
                <a:gd name="connsiteY2" fmla="*/ 57150 h 57150"/>
                <a:gd name="connsiteX3" fmla="*/ 0 w 114300"/>
                <a:gd name="connsiteY3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57150">
                  <a:moveTo>
                    <a:pt x="0" y="0"/>
                  </a:moveTo>
                  <a:lnTo>
                    <a:pt x="114300" y="0"/>
                  </a:lnTo>
                  <a:lnTo>
                    <a:pt x="114300" y="57150"/>
                  </a:lnTo>
                  <a:lnTo>
                    <a:pt x="0" y="5715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DCB4C60-13F8-4B0D-B743-2E7A6B55D1DE}"/>
                </a:ext>
              </a:extLst>
            </p:cNvPr>
            <p:cNvSpPr/>
            <p:nvPr/>
          </p:nvSpPr>
          <p:spPr>
            <a:xfrm>
              <a:off x="7552481" y="3623476"/>
              <a:ext cx="100449" cy="50225"/>
            </a:xfrm>
            <a:custGeom>
              <a:avLst/>
              <a:gdLst>
                <a:gd name="connsiteX0" fmla="*/ 0 w 114299"/>
                <a:gd name="connsiteY0" fmla="*/ 0 h 57150"/>
                <a:gd name="connsiteX1" fmla="*/ 114300 w 114299"/>
                <a:gd name="connsiteY1" fmla="*/ 0 h 57150"/>
                <a:gd name="connsiteX2" fmla="*/ 114300 w 114299"/>
                <a:gd name="connsiteY2" fmla="*/ 57150 h 57150"/>
                <a:gd name="connsiteX3" fmla="*/ 0 w 114299"/>
                <a:gd name="connsiteY3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99" h="57150">
                  <a:moveTo>
                    <a:pt x="0" y="0"/>
                  </a:moveTo>
                  <a:lnTo>
                    <a:pt x="114300" y="0"/>
                  </a:lnTo>
                  <a:lnTo>
                    <a:pt x="114300" y="57150"/>
                  </a:lnTo>
                  <a:lnTo>
                    <a:pt x="0" y="5715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A6E8F43D-DDA0-4FBA-8EFD-6B86A19B661B}"/>
                </a:ext>
              </a:extLst>
            </p:cNvPr>
            <p:cNvSpPr/>
            <p:nvPr/>
          </p:nvSpPr>
          <p:spPr>
            <a:xfrm>
              <a:off x="7552481" y="3556510"/>
              <a:ext cx="100449" cy="50225"/>
            </a:xfrm>
            <a:custGeom>
              <a:avLst/>
              <a:gdLst>
                <a:gd name="connsiteX0" fmla="*/ 0 w 114299"/>
                <a:gd name="connsiteY0" fmla="*/ 0 h 57150"/>
                <a:gd name="connsiteX1" fmla="*/ 114300 w 114299"/>
                <a:gd name="connsiteY1" fmla="*/ 0 h 57150"/>
                <a:gd name="connsiteX2" fmla="*/ 114300 w 114299"/>
                <a:gd name="connsiteY2" fmla="*/ 57150 h 57150"/>
                <a:gd name="connsiteX3" fmla="*/ 0 w 114299"/>
                <a:gd name="connsiteY3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99" h="57150">
                  <a:moveTo>
                    <a:pt x="0" y="0"/>
                  </a:moveTo>
                  <a:lnTo>
                    <a:pt x="114300" y="0"/>
                  </a:lnTo>
                  <a:lnTo>
                    <a:pt x="114300" y="57150"/>
                  </a:lnTo>
                  <a:lnTo>
                    <a:pt x="0" y="5715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B6E197B0-43E6-4A95-AD6A-F2A17577D288}"/>
                </a:ext>
              </a:extLst>
            </p:cNvPr>
            <p:cNvSpPr/>
            <p:nvPr/>
          </p:nvSpPr>
          <p:spPr>
            <a:xfrm>
              <a:off x="7669673" y="3623476"/>
              <a:ext cx="100450" cy="50225"/>
            </a:xfrm>
            <a:custGeom>
              <a:avLst/>
              <a:gdLst>
                <a:gd name="connsiteX0" fmla="*/ 0 w 114300"/>
                <a:gd name="connsiteY0" fmla="*/ 0 h 57150"/>
                <a:gd name="connsiteX1" fmla="*/ 114300 w 114300"/>
                <a:gd name="connsiteY1" fmla="*/ 0 h 57150"/>
                <a:gd name="connsiteX2" fmla="*/ 114300 w 114300"/>
                <a:gd name="connsiteY2" fmla="*/ 57150 h 57150"/>
                <a:gd name="connsiteX3" fmla="*/ 0 w 114300"/>
                <a:gd name="connsiteY3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57150">
                  <a:moveTo>
                    <a:pt x="0" y="0"/>
                  </a:moveTo>
                  <a:lnTo>
                    <a:pt x="114300" y="0"/>
                  </a:lnTo>
                  <a:lnTo>
                    <a:pt x="114300" y="57150"/>
                  </a:lnTo>
                  <a:lnTo>
                    <a:pt x="0" y="5715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873F1A6E-26EC-4FF2-9677-6C42DBBE5F44}"/>
                </a:ext>
              </a:extLst>
            </p:cNvPr>
            <p:cNvSpPr/>
            <p:nvPr/>
          </p:nvSpPr>
          <p:spPr>
            <a:xfrm>
              <a:off x="7150691" y="3451874"/>
              <a:ext cx="161428" cy="288793"/>
            </a:xfrm>
            <a:custGeom>
              <a:avLst/>
              <a:gdLst>
                <a:gd name="connsiteX0" fmla="*/ 14288 w 183686"/>
                <a:gd name="connsiteY0" fmla="*/ 176213 h 328612"/>
                <a:gd name="connsiteX1" fmla="*/ 28575 w 183686"/>
                <a:gd name="connsiteY1" fmla="*/ 176213 h 328612"/>
                <a:gd name="connsiteX2" fmla="*/ 28575 w 183686"/>
                <a:gd name="connsiteY2" fmla="*/ 328613 h 328612"/>
                <a:gd name="connsiteX3" fmla="*/ 133350 w 183686"/>
                <a:gd name="connsiteY3" fmla="*/ 328613 h 328612"/>
                <a:gd name="connsiteX4" fmla="*/ 133350 w 183686"/>
                <a:gd name="connsiteY4" fmla="*/ 176213 h 328612"/>
                <a:gd name="connsiteX5" fmla="*/ 142723 w 183686"/>
                <a:gd name="connsiteY5" fmla="*/ 176213 h 328612"/>
                <a:gd name="connsiteX6" fmla="*/ 155991 w 183686"/>
                <a:gd name="connsiteY6" fmla="*/ 167230 h 328612"/>
                <a:gd name="connsiteX7" fmla="*/ 182661 w 183686"/>
                <a:gd name="connsiteY7" fmla="*/ 100555 h 328612"/>
                <a:gd name="connsiteX8" fmla="*/ 174701 w 183686"/>
                <a:gd name="connsiteY8" fmla="*/ 81985 h 328612"/>
                <a:gd name="connsiteX9" fmla="*/ 169383 w 183686"/>
                <a:gd name="connsiteY9" fmla="*/ 80963 h 328612"/>
                <a:gd name="connsiteX10" fmla="*/ 61913 w 183686"/>
                <a:gd name="connsiteY10" fmla="*/ 80963 h 328612"/>
                <a:gd name="connsiteX11" fmla="*/ 61913 w 183686"/>
                <a:gd name="connsiteY11" fmla="*/ 14288 h 328612"/>
                <a:gd name="connsiteX12" fmla="*/ 47625 w 183686"/>
                <a:gd name="connsiteY12" fmla="*/ 0 h 328612"/>
                <a:gd name="connsiteX13" fmla="*/ 33338 w 183686"/>
                <a:gd name="connsiteY13" fmla="*/ 14288 h 328612"/>
                <a:gd name="connsiteX14" fmla="*/ 33338 w 183686"/>
                <a:gd name="connsiteY14" fmla="*/ 80963 h 328612"/>
                <a:gd name="connsiteX15" fmla="*/ 14288 w 183686"/>
                <a:gd name="connsiteY15" fmla="*/ 80963 h 328612"/>
                <a:gd name="connsiteX16" fmla="*/ 0 w 183686"/>
                <a:gd name="connsiteY16" fmla="*/ 95250 h 328612"/>
                <a:gd name="connsiteX17" fmla="*/ 0 w 183686"/>
                <a:gd name="connsiteY17" fmla="*/ 161925 h 328612"/>
                <a:gd name="connsiteX18" fmla="*/ 14288 w 183686"/>
                <a:gd name="connsiteY18" fmla="*/ 176213 h 32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3686" h="328612">
                  <a:moveTo>
                    <a:pt x="14288" y="176213"/>
                  </a:moveTo>
                  <a:lnTo>
                    <a:pt x="28575" y="176213"/>
                  </a:lnTo>
                  <a:lnTo>
                    <a:pt x="28575" y="328613"/>
                  </a:lnTo>
                  <a:lnTo>
                    <a:pt x="133350" y="328613"/>
                  </a:lnTo>
                  <a:lnTo>
                    <a:pt x="133350" y="176213"/>
                  </a:lnTo>
                  <a:lnTo>
                    <a:pt x="142723" y="176213"/>
                  </a:lnTo>
                  <a:cubicBezTo>
                    <a:pt x="148566" y="176213"/>
                    <a:pt x="153821" y="172656"/>
                    <a:pt x="155991" y="167230"/>
                  </a:cubicBezTo>
                  <a:lnTo>
                    <a:pt x="182661" y="100555"/>
                  </a:lnTo>
                  <a:cubicBezTo>
                    <a:pt x="185591" y="93229"/>
                    <a:pt x="182027" y="84914"/>
                    <a:pt x="174701" y="81985"/>
                  </a:cubicBezTo>
                  <a:cubicBezTo>
                    <a:pt x="173009" y="81307"/>
                    <a:pt x="171204" y="80961"/>
                    <a:pt x="169383" y="80963"/>
                  </a:cubicBezTo>
                  <a:lnTo>
                    <a:pt x="61913" y="80963"/>
                  </a:lnTo>
                  <a:lnTo>
                    <a:pt x="61913" y="14288"/>
                  </a:lnTo>
                  <a:cubicBezTo>
                    <a:pt x="61913" y="6397"/>
                    <a:pt x="55516" y="0"/>
                    <a:pt x="47625" y="0"/>
                  </a:cubicBezTo>
                  <a:cubicBezTo>
                    <a:pt x="39734" y="0"/>
                    <a:pt x="33338" y="6397"/>
                    <a:pt x="33338" y="14288"/>
                  </a:cubicBezTo>
                  <a:lnTo>
                    <a:pt x="33338" y="80963"/>
                  </a:lnTo>
                  <a:lnTo>
                    <a:pt x="14288" y="80963"/>
                  </a:lnTo>
                  <a:cubicBezTo>
                    <a:pt x="6397" y="80963"/>
                    <a:pt x="0" y="87359"/>
                    <a:pt x="0" y="95250"/>
                  </a:cubicBezTo>
                  <a:lnTo>
                    <a:pt x="0" y="161925"/>
                  </a:lnTo>
                  <a:cubicBezTo>
                    <a:pt x="0" y="169816"/>
                    <a:pt x="6397" y="176213"/>
                    <a:pt x="14288" y="17621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FFCAF74-5964-41C5-98B3-D895710F50ED}"/>
                </a:ext>
              </a:extLst>
            </p:cNvPr>
            <p:cNvSpPr/>
            <p:nvPr/>
          </p:nvSpPr>
          <p:spPr>
            <a:xfrm>
              <a:off x="7669673" y="3690443"/>
              <a:ext cx="100450" cy="50225"/>
            </a:xfrm>
            <a:custGeom>
              <a:avLst/>
              <a:gdLst>
                <a:gd name="connsiteX0" fmla="*/ 114300 w 114300"/>
                <a:gd name="connsiteY0" fmla="*/ 7258 h 57150"/>
                <a:gd name="connsiteX1" fmla="*/ 114300 w 114300"/>
                <a:gd name="connsiteY1" fmla="*/ 0 h 57150"/>
                <a:gd name="connsiteX2" fmla="*/ 0 w 114300"/>
                <a:gd name="connsiteY2" fmla="*/ 0 h 57150"/>
                <a:gd name="connsiteX3" fmla="*/ 0 w 114300"/>
                <a:gd name="connsiteY3" fmla="*/ 57150 h 57150"/>
                <a:gd name="connsiteX4" fmla="*/ 64360 w 114300"/>
                <a:gd name="connsiteY4" fmla="*/ 57150 h 57150"/>
                <a:gd name="connsiteX5" fmla="*/ 114300 w 114300"/>
                <a:gd name="connsiteY5" fmla="*/ 725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57150">
                  <a:moveTo>
                    <a:pt x="114300" y="7258"/>
                  </a:moveTo>
                  <a:lnTo>
                    <a:pt x="114300" y="0"/>
                  </a:lnTo>
                  <a:lnTo>
                    <a:pt x="0" y="0"/>
                  </a:lnTo>
                  <a:lnTo>
                    <a:pt x="0" y="57150"/>
                  </a:lnTo>
                  <a:lnTo>
                    <a:pt x="64360" y="57150"/>
                  </a:lnTo>
                  <a:lnTo>
                    <a:pt x="114300" y="72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67E876E-EC8A-42B4-ABDF-38B99842D0E6}"/>
                </a:ext>
              </a:extLst>
            </p:cNvPr>
            <p:cNvSpPr/>
            <p:nvPr/>
          </p:nvSpPr>
          <p:spPr>
            <a:xfrm>
              <a:off x="7125593" y="3715555"/>
              <a:ext cx="770026" cy="217641"/>
            </a:xfrm>
            <a:custGeom>
              <a:avLst/>
              <a:gdLst>
                <a:gd name="connsiteX0" fmla="*/ 859547 w 876198"/>
                <a:gd name="connsiteY0" fmla="*/ 0 h 247650"/>
                <a:gd name="connsiteX1" fmla="*/ 759344 w 876198"/>
                <a:gd name="connsiteY1" fmla="*/ 0 h 247650"/>
                <a:gd name="connsiteX2" fmla="*/ 747562 w 876198"/>
                <a:gd name="connsiteY2" fmla="*/ 4886 h 247650"/>
                <a:gd name="connsiteX3" fmla="*/ 700175 w 876198"/>
                <a:gd name="connsiteY3" fmla="*/ 52264 h 247650"/>
                <a:gd name="connsiteX4" fmla="*/ 688393 w 876198"/>
                <a:gd name="connsiteY4" fmla="*/ 57150 h 247650"/>
                <a:gd name="connsiteX5" fmla="*/ 16671 w 876198"/>
                <a:gd name="connsiteY5" fmla="*/ 57150 h 247650"/>
                <a:gd name="connsiteX6" fmla="*/ 0 w 876198"/>
                <a:gd name="connsiteY6" fmla="*/ 73817 h 247650"/>
                <a:gd name="connsiteX7" fmla="*/ 1192 w 876198"/>
                <a:gd name="connsiteY7" fmla="*/ 80010 h 247650"/>
                <a:gd name="connsiteX8" fmla="*/ 64057 w 876198"/>
                <a:gd name="connsiteY8" fmla="*/ 237173 h 247650"/>
                <a:gd name="connsiteX9" fmla="*/ 79536 w 876198"/>
                <a:gd name="connsiteY9" fmla="*/ 247650 h 247650"/>
                <a:gd name="connsiteX10" fmla="*/ 645225 w 876198"/>
                <a:gd name="connsiteY10" fmla="*/ 247650 h 247650"/>
                <a:gd name="connsiteX11" fmla="*/ 657008 w 876198"/>
                <a:gd name="connsiteY11" fmla="*/ 242764 h 247650"/>
                <a:gd name="connsiteX12" fmla="*/ 871320 w 876198"/>
                <a:gd name="connsiteY12" fmla="*/ 28451 h 247650"/>
                <a:gd name="connsiteX13" fmla="*/ 871312 w 876198"/>
                <a:gd name="connsiteY13" fmla="*/ 4878 h 247650"/>
                <a:gd name="connsiteX14" fmla="*/ 859547 w 876198"/>
                <a:gd name="connsiteY14" fmla="*/ 0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76198" h="247650">
                  <a:moveTo>
                    <a:pt x="859547" y="0"/>
                  </a:moveTo>
                  <a:lnTo>
                    <a:pt x="759344" y="0"/>
                  </a:lnTo>
                  <a:cubicBezTo>
                    <a:pt x="754924" y="-2"/>
                    <a:pt x="750684" y="1756"/>
                    <a:pt x="747562" y="4886"/>
                  </a:cubicBezTo>
                  <a:lnTo>
                    <a:pt x="700175" y="52264"/>
                  </a:lnTo>
                  <a:cubicBezTo>
                    <a:pt x="697053" y="55394"/>
                    <a:pt x="692813" y="57152"/>
                    <a:pt x="688393" y="57150"/>
                  </a:cubicBezTo>
                  <a:lnTo>
                    <a:pt x="16671" y="57150"/>
                  </a:lnTo>
                  <a:cubicBezTo>
                    <a:pt x="7465" y="57149"/>
                    <a:pt x="1" y="64611"/>
                    <a:pt x="0" y="73817"/>
                  </a:cubicBezTo>
                  <a:cubicBezTo>
                    <a:pt x="0" y="75938"/>
                    <a:pt x="404" y="78040"/>
                    <a:pt x="1192" y="80010"/>
                  </a:cubicBezTo>
                  <a:lnTo>
                    <a:pt x="64057" y="237173"/>
                  </a:lnTo>
                  <a:cubicBezTo>
                    <a:pt x="66591" y="243500"/>
                    <a:pt x="72720" y="247648"/>
                    <a:pt x="79536" y="247650"/>
                  </a:cubicBezTo>
                  <a:lnTo>
                    <a:pt x="645225" y="247650"/>
                  </a:lnTo>
                  <a:cubicBezTo>
                    <a:pt x="649646" y="247652"/>
                    <a:pt x="653885" y="245894"/>
                    <a:pt x="657008" y="242764"/>
                  </a:cubicBezTo>
                  <a:lnTo>
                    <a:pt x="871320" y="28451"/>
                  </a:lnTo>
                  <a:cubicBezTo>
                    <a:pt x="877828" y="21939"/>
                    <a:pt x="877824" y="11385"/>
                    <a:pt x="871312" y="4878"/>
                  </a:cubicBezTo>
                  <a:cubicBezTo>
                    <a:pt x="868190" y="1759"/>
                    <a:pt x="863960" y="5"/>
                    <a:pt x="85954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33" name="文本框 32">
            <a:extLst>
              <a:ext uri="{FF2B5EF4-FFF2-40B4-BE49-F238E27FC236}">
                <a16:creationId xmlns:a16="http://schemas.microsoft.com/office/drawing/2014/main" id="{8469DAB3-6B56-4DAA-B577-A8A86B34073D}"/>
              </a:ext>
            </a:extLst>
          </p:cNvPr>
          <p:cNvSpPr txBox="1"/>
          <p:nvPr/>
        </p:nvSpPr>
        <p:spPr>
          <a:xfrm>
            <a:off x="2226618" y="2155149"/>
            <a:ext cx="1415772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16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课题研究阶段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1733328-B2C6-4D7D-8B29-DEF05A789394}"/>
              </a:ext>
            </a:extLst>
          </p:cNvPr>
          <p:cNvSpPr txBox="1"/>
          <p:nvPr/>
        </p:nvSpPr>
        <p:spPr>
          <a:xfrm>
            <a:off x="2226619" y="2689219"/>
            <a:ext cx="2588120" cy="390158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285750" indent="-285750" algn="just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/>
              <a:t>收集训练数据：收集大量包含侮辱性表情包的图片，并标注每个表情包是否属于侮辱性。</a:t>
            </a:r>
          </a:p>
          <a:p>
            <a:pPr marL="285750" indent="-285750" algn="just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/>
              <a:t>数据预处理：对于收集到的数据进行一系列的预处理，如裁剪、缩放、增强等操作</a:t>
            </a:r>
          </a:p>
          <a:p>
            <a:pPr marL="285750" indent="-285750" algn="just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/>
              <a:t>模型选择：选择适合此任务的深度学习模型，如卷积神经网络（</a:t>
            </a:r>
            <a:r>
              <a:rPr lang="en-US" altLang="zh-CN" sz="1400" dirty="0"/>
              <a:t>CNN</a:t>
            </a:r>
            <a:r>
              <a:rPr lang="zh-CN" altLang="en-US" sz="1400" dirty="0"/>
              <a:t>）</a:t>
            </a:r>
          </a:p>
          <a:p>
            <a:pPr marL="285750" indent="-285750" algn="just">
              <a:lnSpc>
                <a:spcPct val="120000"/>
              </a:lnSpc>
              <a:buFont typeface="Wingdings" panose="05000000000000000000" pitchFamily="2" charset="2"/>
              <a:buChar char="l"/>
            </a:pPr>
            <a:endParaRPr lang="zh-CN" altLang="en-US" sz="1400" dirty="0"/>
          </a:p>
          <a:p>
            <a:pPr algn="l"/>
            <a:endParaRPr lang="zh-CN" altLang="en-US" sz="1400" b="0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7B6FFCE-48B7-4E78-88A2-B351C1300E96}"/>
              </a:ext>
            </a:extLst>
          </p:cNvPr>
          <p:cNvSpPr/>
          <p:nvPr/>
        </p:nvSpPr>
        <p:spPr>
          <a:xfrm>
            <a:off x="2327101" y="2538242"/>
            <a:ext cx="2246855" cy="57645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5CC6153-BFD4-448C-A8D8-59BBCD8D6D20}"/>
              </a:ext>
            </a:extLst>
          </p:cNvPr>
          <p:cNvSpPr txBox="1"/>
          <p:nvPr/>
        </p:nvSpPr>
        <p:spPr>
          <a:xfrm>
            <a:off x="8891902" y="2538242"/>
            <a:ext cx="2588120" cy="36924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285750" indent="-285750" algn="just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/>
              <a:t>模型训练：使用收集到的数据集对选定的模型进行训练，可以使用现有的深度学习框架进行训练，如</a:t>
            </a:r>
            <a:r>
              <a:rPr lang="en-US" altLang="zh-CN" sz="1400" dirty="0"/>
              <a:t>TensorFlow</a:t>
            </a:r>
            <a:r>
              <a:rPr lang="zh-CN" altLang="en-US" sz="1400" dirty="0"/>
              <a:t>、</a:t>
            </a:r>
            <a:r>
              <a:rPr lang="en-US" altLang="zh-CN" sz="1400" dirty="0" err="1"/>
              <a:t>PyTorch</a:t>
            </a:r>
            <a:r>
              <a:rPr lang="zh-CN" altLang="en-US" sz="1400" dirty="0"/>
              <a:t>等</a:t>
            </a:r>
            <a:endParaRPr lang="en-US" altLang="zh-CN" sz="1400" dirty="0"/>
          </a:p>
          <a:p>
            <a:pPr marL="285750" indent="-285750" algn="just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/>
              <a:t>模型评估：使用测试集对训练好的模型进行评估，评估指标可以采用精度、召回率、</a:t>
            </a:r>
            <a:r>
              <a:rPr lang="en-US" altLang="zh-CN" sz="1400" dirty="0"/>
              <a:t>F1</a:t>
            </a:r>
            <a:r>
              <a:rPr lang="zh-CN" altLang="en-US" sz="1400" dirty="0"/>
              <a:t>值等。</a:t>
            </a:r>
          </a:p>
          <a:p>
            <a:pPr marL="285750" indent="-285750" algn="just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/>
              <a:t>模型调优：根据评估结果对模型进行调优，可以通过、更换模型架构等方式进行调优。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FCCA15D-5C62-CF53-8DF6-856CA35829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2761"/>
            <a:ext cx="1704513" cy="128001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CC06AAC-DFAE-5E2A-15AD-7CD6E7D46F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5827582-D6D1-994A-E01F-CA7375D4A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6F14168-97AC-2D30-10E7-478019E05D2C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6B3D766-96C9-0BE4-39CA-6CFBB459A813}"/>
              </a:ext>
            </a:extLst>
          </p:cNvPr>
          <p:cNvSpPr txBox="1"/>
          <p:nvPr/>
        </p:nvSpPr>
        <p:spPr>
          <a:xfrm>
            <a:off x="-37972" y="3506135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研究内容与方案</a:t>
            </a: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3782FB82-A354-5903-0409-F4FB1D8009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2ABCF816-2392-1778-A252-36FBE5C6A8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D6C78FC0-5DE9-53E9-EE56-21BA32BBA886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课题创新与难点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683FF6F-8DAC-AF65-B10D-37D5B4CBF7DE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D74B0544-E6AF-9E8C-6074-86BDEDF7FC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47AAFA89-61B0-3102-A86B-321DD5C930A2}"/>
              </a:ext>
            </a:extLst>
          </p:cNvPr>
          <p:cNvSpPr txBox="1"/>
          <p:nvPr/>
        </p:nvSpPr>
        <p:spPr>
          <a:xfrm>
            <a:off x="0" y="1532024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630B49E8-7059-191F-9630-2786A8FBAB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1A16256A-8C7B-FF3B-D92A-AD797A8192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9CDE25BF-21B0-5F99-1325-CAC5877C926F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0E4A39CE-4F40-5EA0-FD46-3D0E08B5C945}"/>
              </a:ext>
            </a:extLst>
          </p:cNvPr>
          <p:cNvSpPr txBox="1"/>
          <p:nvPr/>
        </p:nvSpPr>
        <p:spPr>
          <a:xfrm>
            <a:off x="290502" y="3479337"/>
            <a:ext cx="1347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</a:t>
            </a:r>
          </a:p>
        </p:txBody>
      </p:sp>
      <p:pic>
        <p:nvPicPr>
          <p:cNvPr id="46" name="图片 45">
            <a:extLst>
              <a:ext uri="{FF2B5EF4-FFF2-40B4-BE49-F238E27FC236}">
                <a16:creationId xmlns:a16="http://schemas.microsoft.com/office/drawing/2014/main" id="{6EBD29F6-28BF-FC20-DE1B-4A6461F6E6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B23A76CC-3BB3-75BB-BAA6-39910AE60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49" name="文本框 48">
            <a:extLst>
              <a:ext uri="{FF2B5EF4-FFF2-40B4-BE49-F238E27FC236}">
                <a16:creationId xmlns:a16="http://schemas.microsoft.com/office/drawing/2014/main" id="{F8C7C755-CF24-7E0E-4D62-189C5B3494E7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进展与方向</a:t>
            </a: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9FEED9C0-3536-9320-CD92-3732420CD3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51" name="文本框 50">
            <a:extLst>
              <a:ext uri="{FF2B5EF4-FFF2-40B4-BE49-F238E27FC236}">
                <a16:creationId xmlns:a16="http://schemas.microsoft.com/office/drawing/2014/main" id="{AB946D80-597E-DED9-60DC-34016C23ACCC}"/>
              </a:ext>
            </a:extLst>
          </p:cNvPr>
          <p:cNvSpPr txBox="1"/>
          <p:nvPr/>
        </p:nvSpPr>
        <p:spPr>
          <a:xfrm>
            <a:off x="0" y="1532024"/>
            <a:ext cx="1784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CC846AD4-04CB-0561-5F53-CC16E792E1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60" y="4315892"/>
            <a:ext cx="1731414" cy="968103"/>
          </a:xfrm>
          <a:prstGeom prst="rect">
            <a:avLst/>
          </a:prstGeom>
        </p:spPr>
      </p:pic>
      <p:sp>
        <p:nvSpPr>
          <p:cNvPr id="48" name="文本框 47">
            <a:extLst>
              <a:ext uri="{FF2B5EF4-FFF2-40B4-BE49-F238E27FC236}">
                <a16:creationId xmlns:a16="http://schemas.microsoft.com/office/drawing/2014/main" id="{B9BF587F-3C8A-0728-A64A-E6685E1737C6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</p:spTree>
    <p:extLst>
      <p:ext uri="{BB962C8B-B14F-4D97-AF65-F5344CB8AC3E}">
        <p14:creationId xmlns:p14="http://schemas.microsoft.com/office/powerpoint/2010/main" val="1756217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B5619-EEFA-469D-A877-968B01448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51FFF0-9103-6536-E0CF-768548A047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99918" y="2192992"/>
            <a:ext cx="914400" cy="1200329"/>
          </a:xfrm>
        </p:spPr>
        <p:txBody>
          <a:bodyPr>
            <a:spAutoFit/>
          </a:bodyPr>
          <a:lstStyle/>
          <a:p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3B5B088-ECC9-64B4-553C-D030D482B4B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13385" y="2181336"/>
            <a:ext cx="5878697" cy="1046434"/>
          </a:xfrm>
        </p:spPr>
        <p:txBody>
          <a:bodyPr>
            <a:spAutoFit/>
          </a:bodyPr>
          <a:lstStyle/>
          <a:p>
            <a:r>
              <a:rPr lang="zh-CN" altLang="en-US" dirty="0"/>
              <a:t>进展与方向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77A14CA-5F2A-604B-274B-9CA38B121F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9425" y="462870"/>
            <a:ext cx="2877711" cy="286232"/>
          </a:xfrm>
        </p:spPr>
        <p:txBody>
          <a:bodyPr>
            <a:spAutoFit/>
          </a:bodyPr>
          <a:lstStyle/>
          <a:p>
            <a:r>
              <a:rPr lang="zh-CN" altLang="en-US" sz="14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上海市西南位育中学课题开题答辩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6AF15A01-6F5F-9220-C81C-F38E61D280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06033" y="4408322"/>
            <a:ext cx="1146700" cy="341632"/>
          </a:xfrm>
        </p:spPr>
        <p:txBody>
          <a:bodyPr wrap="square">
            <a:spAutoFit/>
          </a:bodyPr>
          <a:lstStyle/>
          <a:p>
            <a:r>
              <a:rPr lang="zh-CN" altLang="en-US" dirty="0"/>
              <a:t>目前结果</a:t>
            </a:r>
          </a:p>
        </p:txBody>
      </p:sp>
      <p:sp>
        <p:nvSpPr>
          <p:cNvPr id="2" name="文本占位符 7">
            <a:extLst>
              <a:ext uri="{FF2B5EF4-FFF2-40B4-BE49-F238E27FC236}">
                <a16:creationId xmlns:a16="http://schemas.microsoft.com/office/drawing/2014/main" id="{F57257A9-CFCB-C267-E030-D0CE8FFDF331}"/>
              </a:ext>
            </a:extLst>
          </p:cNvPr>
          <p:cNvSpPr txBox="1">
            <a:spLocks/>
          </p:cNvSpPr>
          <p:nvPr/>
        </p:nvSpPr>
        <p:spPr>
          <a:xfrm>
            <a:off x="5522650" y="3988861"/>
            <a:ext cx="1146700" cy="341632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过往进展</a:t>
            </a:r>
          </a:p>
        </p:txBody>
      </p:sp>
      <p:sp>
        <p:nvSpPr>
          <p:cNvPr id="3" name="文本占位符 7">
            <a:extLst>
              <a:ext uri="{FF2B5EF4-FFF2-40B4-BE49-F238E27FC236}">
                <a16:creationId xmlns:a16="http://schemas.microsoft.com/office/drawing/2014/main" id="{6247DA15-4A5B-02AE-DD86-B041F23D0F8F}"/>
              </a:ext>
            </a:extLst>
          </p:cNvPr>
          <p:cNvSpPr txBox="1">
            <a:spLocks/>
          </p:cNvSpPr>
          <p:nvPr/>
        </p:nvSpPr>
        <p:spPr>
          <a:xfrm>
            <a:off x="5506033" y="4905612"/>
            <a:ext cx="1146700" cy="341632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之后计划</a:t>
            </a:r>
          </a:p>
        </p:txBody>
      </p:sp>
    </p:spTree>
    <p:extLst>
      <p:ext uri="{BB962C8B-B14F-4D97-AF65-F5344CB8AC3E}">
        <p14:creationId xmlns:p14="http://schemas.microsoft.com/office/powerpoint/2010/main" val="14711166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6C2F9-EA02-BCA4-12BC-09C3BBDEB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A740CCC-B181-1A41-A7C0-076FC0F63D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spAutoFit/>
          </a:bodyPr>
          <a:lstStyle/>
          <a:p>
            <a:r>
              <a:rPr lang="en-US" altLang="zh-CN" dirty="0">
                <a:latin typeface="等线 Light" panose="02010600030101010101" pitchFamily="2" charset="-122"/>
                <a:ea typeface="等线 Light" panose="02010600030101010101" pitchFamily="2" charset="-122"/>
              </a:rPr>
              <a:t>5.1 </a:t>
            </a:r>
            <a:r>
              <a:rPr lang="zh-CN" altLang="en-US" dirty="0">
                <a:latin typeface="等线 Light" panose="02010600030101010101" pitchFamily="2" charset="-122"/>
                <a:ea typeface="等线 Light" panose="02010600030101010101" pitchFamily="2" charset="-122"/>
              </a:rPr>
              <a:t>过往进展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B3864CF-BA01-8935-E788-BE31328D9EF7}"/>
              </a:ext>
            </a:extLst>
          </p:cNvPr>
          <p:cNvSpPr/>
          <p:nvPr/>
        </p:nvSpPr>
        <p:spPr>
          <a:xfrm>
            <a:off x="2033482" y="1799756"/>
            <a:ext cx="46323" cy="1080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alpha val="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379EFF4-95CF-DDB9-B289-1C709DC22211}"/>
              </a:ext>
            </a:extLst>
          </p:cNvPr>
          <p:cNvSpPr/>
          <p:nvPr/>
        </p:nvSpPr>
        <p:spPr>
          <a:xfrm>
            <a:off x="1910861" y="1627570"/>
            <a:ext cx="291565" cy="291565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147759A-3471-A8CA-0DE6-C06723C17862}"/>
              </a:ext>
            </a:extLst>
          </p:cNvPr>
          <p:cNvSpPr txBox="1"/>
          <p:nvPr/>
        </p:nvSpPr>
        <p:spPr>
          <a:xfrm>
            <a:off x="2236291" y="1604075"/>
            <a:ext cx="115608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1600" dirty="0">
                <a:solidFill>
                  <a:srgbClr val="1F2328"/>
                </a:solidFill>
                <a:latin typeface="-apple-system"/>
              </a:rPr>
              <a:t>2024</a:t>
            </a:r>
            <a:r>
              <a:rPr lang="en-US" altLang="zh-CN" sz="1600" dirty="0">
                <a:solidFill>
                  <a:schemeClr val="tx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1600" dirty="0">
                <a:solidFill>
                  <a:srgbClr val="1F2328"/>
                </a:solidFill>
                <a:latin typeface="-apple-system"/>
              </a:rPr>
              <a:t>01</a:t>
            </a:r>
            <a:r>
              <a:rPr lang="en-US" altLang="zh-CN" sz="1600" dirty="0">
                <a:solidFill>
                  <a:schemeClr val="tx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1600" dirty="0">
                <a:solidFill>
                  <a:srgbClr val="1F2328"/>
                </a:solidFill>
                <a:latin typeface="-apple-system"/>
              </a:rPr>
              <a:t>13</a:t>
            </a:r>
            <a:endParaRPr lang="zh-CN" altLang="en-US" sz="1600" dirty="0">
              <a:solidFill>
                <a:srgbClr val="1F2328"/>
              </a:solidFill>
              <a:latin typeface="-apple-system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AB7A005-E704-376B-66D8-83378E8716A2}"/>
              </a:ext>
            </a:extLst>
          </p:cNvPr>
          <p:cNvSpPr txBox="1"/>
          <p:nvPr/>
        </p:nvSpPr>
        <p:spPr>
          <a:xfrm>
            <a:off x="2152652" y="1996902"/>
            <a:ext cx="2580899" cy="2609945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13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：</a:t>
            </a: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18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我们成功爬取了一些表情包（</a:t>
            </a: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26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张），并做到了只爬取</a:t>
            </a: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jpg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13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：</a:t>
            </a: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22 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 </a:t>
            </a: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data_get3.ipynb 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为对于</a:t>
            </a: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'https://www.dbbqb.com/'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的爬取，但好像遇到了阻力（可能这个网站有反爬机制）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13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：</a:t>
            </a: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15 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改进为 </a:t>
            </a: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data_get2_2.ipynb 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分页进行爬取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15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：</a:t>
            </a: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36 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爬取</a:t>
            </a: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258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张（</a:t>
            </a:r>
            <a:r>
              <a:rPr lang="en-US" altLang="zh-CN" sz="1400" dirty="0">
                <a:solidFill>
                  <a:srgbClr val="1F2328"/>
                </a:solidFill>
                <a:latin typeface="-apple-system"/>
              </a:rPr>
              <a:t>257</a:t>
            </a:r>
            <a:r>
              <a:rPr lang="zh-CN" altLang="en-US" sz="1400" dirty="0">
                <a:solidFill>
                  <a:srgbClr val="1F2328"/>
                </a:solidFill>
                <a:latin typeface="-apple-system"/>
              </a:rPr>
              <a:t>）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D9235BF-8B3F-B8DD-CAA0-44D7F3CA1B84}"/>
              </a:ext>
            </a:extLst>
          </p:cNvPr>
          <p:cNvSpPr/>
          <p:nvPr/>
        </p:nvSpPr>
        <p:spPr>
          <a:xfrm>
            <a:off x="2105550" y="4944956"/>
            <a:ext cx="46323" cy="1080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alpha val="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9E9EB12-573E-4ED3-E233-33EBBB13F49D}"/>
              </a:ext>
            </a:extLst>
          </p:cNvPr>
          <p:cNvSpPr/>
          <p:nvPr/>
        </p:nvSpPr>
        <p:spPr>
          <a:xfrm>
            <a:off x="1982929" y="4772770"/>
            <a:ext cx="291565" cy="291565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45CBEE7-54E7-D169-26E3-960E95DC689D}"/>
              </a:ext>
            </a:extLst>
          </p:cNvPr>
          <p:cNvSpPr txBox="1"/>
          <p:nvPr/>
        </p:nvSpPr>
        <p:spPr>
          <a:xfrm>
            <a:off x="2308359" y="4749275"/>
            <a:ext cx="1111202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altLang="zh-CN" sz="1600" b="0" i="0" dirty="0">
                <a:solidFill>
                  <a:srgbClr val="1F2328"/>
                </a:solidFill>
                <a:effectLst/>
                <a:latin typeface="-apple-system"/>
              </a:rPr>
              <a:t>2024 01 26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ED031CF-EDBA-7AD6-2367-A92A27A5E352}"/>
              </a:ext>
            </a:extLst>
          </p:cNvPr>
          <p:cNvSpPr txBox="1"/>
          <p:nvPr/>
        </p:nvSpPr>
        <p:spPr>
          <a:xfrm>
            <a:off x="2308359" y="5064333"/>
            <a:ext cx="2580899" cy="1383969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20:10 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为了解决数据不成比例的问题，随机上网爬取新的数据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21:00 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遇到了问题并为此耗费</a:t>
            </a: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40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分钟，</a:t>
            </a: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python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报错是“</a:t>
            </a:r>
            <a:r>
              <a:rPr lang="en-US" altLang="zh-CN" sz="1400" b="0" i="0" dirty="0" err="1">
                <a:solidFill>
                  <a:srgbClr val="1F2328"/>
                </a:solidFill>
                <a:effectLst/>
                <a:latin typeface="-apple-system"/>
              </a:rPr>
              <a:t>url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不正确”，此问题有待解决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0F6D9B3-B7CC-34A4-CEAF-541511C1FFE9}"/>
              </a:ext>
            </a:extLst>
          </p:cNvPr>
          <p:cNvSpPr/>
          <p:nvPr/>
        </p:nvSpPr>
        <p:spPr>
          <a:xfrm>
            <a:off x="5034723" y="3875072"/>
            <a:ext cx="46323" cy="1080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alpha val="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8BC304E2-43BE-D2BD-15B7-BCBC1A7F0111}"/>
              </a:ext>
            </a:extLst>
          </p:cNvPr>
          <p:cNvSpPr/>
          <p:nvPr/>
        </p:nvSpPr>
        <p:spPr>
          <a:xfrm>
            <a:off x="4912102" y="3702886"/>
            <a:ext cx="291565" cy="291565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1D14CDE-5450-9C55-A9E2-3E41F40DAE9B}"/>
              </a:ext>
            </a:extLst>
          </p:cNvPr>
          <p:cNvSpPr txBox="1"/>
          <p:nvPr/>
        </p:nvSpPr>
        <p:spPr>
          <a:xfrm>
            <a:off x="5237532" y="3679391"/>
            <a:ext cx="1111202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altLang="zh-CN" sz="1600" dirty="0">
                <a:solidFill>
                  <a:srgbClr val="1F2328"/>
                </a:solidFill>
                <a:latin typeface="-apple-system"/>
              </a:rPr>
              <a:t>2024</a:t>
            </a:r>
            <a:r>
              <a:rPr lang="en-US" altLang="zh-CN" sz="1600" b="0" i="0" dirty="0">
                <a:solidFill>
                  <a:srgbClr val="1F2328"/>
                </a:solidFill>
                <a:effectLst/>
                <a:latin typeface="-apple-system"/>
              </a:rPr>
              <a:t> 02 07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FD07F72-744D-05E8-7BFC-F1761E691AF8}"/>
              </a:ext>
            </a:extLst>
          </p:cNvPr>
          <p:cNvSpPr txBox="1"/>
          <p:nvPr/>
        </p:nvSpPr>
        <p:spPr>
          <a:xfrm>
            <a:off x="5170340" y="4107262"/>
            <a:ext cx="2580899" cy="125265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14:36 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数据集预处理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14:58 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完成去动图预处理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15:09 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完成统一大小预处理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15:12 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开始手动分类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5EFBC691-7544-6B1C-DF1F-1970FF05B13F}"/>
              </a:ext>
            </a:extLst>
          </p:cNvPr>
          <p:cNvSpPr/>
          <p:nvPr/>
        </p:nvSpPr>
        <p:spPr>
          <a:xfrm>
            <a:off x="5007716" y="1758513"/>
            <a:ext cx="46323" cy="1080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alpha val="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FA9C4642-D421-1ABE-CA3E-8617C4B6B4C5}"/>
              </a:ext>
            </a:extLst>
          </p:cNvPr>
          <p:cNvSpPr/>
          <p:nvPr/>
        </p:nvSpPr>
        <p:spPr>
          <a:xfrm>
            <a:off x="4885095" y="1586327"/>
            <a:ext cx="291565" cy="291565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AC17F115-0553-FB4B-4843-91D13820F768}"/>
              </a:ext>
            </a:extLst>
          </p:cNvPr>
          <p:cNvSpPr txBox="1"/>
          <p:nvPr/>
        </p:nvSpPr>
        <p:spPr>
          <a:xfrm>
            <a:off x="5210525" y="1562832"/>
            <a:ext cx="115608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1600" dirty="0">
                <a:solidFill>
                  <a:srgbClr val="1F2328"/>
                </a:solidFill>
                <a:latin typeface="-apple-system"/>
              </a:rPr>
              <a:t>2024</a:t>
            </a:r>
            <a:r>
              <a:rPr lang="en-US" altLang="zh-CN" sz="1600" dirty="0">
                <a:solidFill>
                  <a:schemeClr val="tx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1600" dirty="0">
                <a:solidFill>
                  <a:srgbClr val="1F2328"/>
                </a:solidFill>
                <a:latin typeface="-apple-system"/>
              </a:rPr>
              <a:t>02</a:t>
            </a:r>
            <a:r>
              <a:rPr lang="en-US" altLang="zh-CN" sz="1600" dirty="0">
                <a:solidFill>
                  <a:schemeClr val="tx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1600" dirty="0">
                <a:solidFill>
                  <a:srgbClr val="1F2328"/>
                </a:solidFill>
                <a:latin typeface="-apple-system"/>
              </a:rPr>
              <a:t>06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E6CD9CD-10F2-8DBD-5AFD-89B57639689C}"/>
              </a:ext>
            </a:extLst>
          </p:cNvPr>
          <p:cNvSpPr txBox="1"/>
          <p:nvPr/>
        </p:nvSpPr>
        <p:spPr>
          <a:xfrm>
            <a:off x="5211799" y="1874409"/>
            <a:ext cx="2580899" cy="1124410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10:22 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开始完整爬取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13:44 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补充结尾提示音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14:59 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完成</a:t>
            </a:r>
            <a:r>
              <a:rPr lang="en-US" altLang="zh-CN" sz="1400" b="0" i="0" dirty="0">
                <a:solidFill>
                  <a:srgbClr val="1F2328"/>
                </a:solidFill>
                <a:effectLst/>
                <a:latin typeface="-apple-system"/>
              </a:rPr>
              <a:t>10474</a:t>
            </a:r>
            <a:r>
              <a:rPr lang="zh-CN" altLang="en-US" sz="1400" b="0" i="0" dirty="0">
                <a:solidFill>
                  <a:srgbClr val="1F2328"/>
                </a:solidFill>
                <a:effectLst/>
                <a:latin typeface="-apple-system"/>
              </a:rPr>
              <a:t>张爬取，疑似出现问题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A4A280CF-A7E8-69BA-1194-951794D7FE79}"/>
              </a:ext>
            </a:extLst>
          </p:cNvPr>
          <p:cNvSpPr/>
          <p:nvPr/>
        </p:nvSpPr>
        <p:spPr>
          <a:xfrm>
            <a:off x="8073764" y="1799756"/>
            <a:ext cx="51892" cy="1080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alpha val="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745F6E79-52E5-0946-64A9-A0D1642ACEE4}"/>
              </a:ext>
            </a:extLst>
          </p:cNvPr>
          <p:cNvSpPr/>
          <p:nvPr/>
        </p:nvSpPr>
        <p:spPr>
          <a:xfrm>
            <a:off x="7951143" y="1627570"/>
            <a:ext cx="326615" cy="291565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2D02E9C-161C-797E-DC44-DB4921077D9E}"/>
              </a:ext>
            </a:extLst>
          </p:cNvPr>
          <p:cNvSpPr txBox="1"/>
          <p:nvPr/>
        </p:nvSpPr>
        <p:spPr>
          <a:xfrm>
            <a:off x="8267429" y="1604075"/>
            <a:ext cx="168652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dirty="0">
                <a:solidFill>
                  <a:srgbClr val="1F2328"/>
                </a:solidFill>
                <a:latin typeface="-apple-system"/>
              </a:rPr>
              <a:t>2024 02 15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1814F09-9499-F6D7-7EAE-6D62B3E11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2761"/>
            <a:ext cx="1704513" cy="128001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9D7C66D-E103-A376-7DAE-8F1D358376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DA6AD0B-0446-97D6-E796-0B2A63BDDB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116DD25-DC64-2F04-69E0-15689ED3BA8B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CCFC8C58-404C-E70D-4ADF-AB5C88B842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99C6CA48-1BF9-B755-BB0B-614E890A49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991946F-8BD9-6EDF-98CA-A016B30C17FF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课题创新与难点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4E7BFC-E6F3-4511-3AFB-9287B95390C5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15393EC2-EDBD-5D20-9256-EF757CA926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8F92C5C7-5142-6242-2F90-A3192C93A6F5}"/>
              </a:ext>
            </a:extLst>
          </p:cNvPr>
          <p:cNvSpPr txBox="1"/>
          <p:nvPr/>
        </p:nvSpPr>
        <p:spPr>
          <a:xfrm>
            <a:off x="0" y="1532024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sp>
        <p:nvSpPr>
          <p:cNvPr id="46" name="文本占位符 4">
            <a:extLst>
              <a:ext uri="{FF2B5EF4-FFF2-40B4-BE49-F238E27FC236}">
                <a16:creationId xmlns:a16="http://schemas.microsoft.com/office/drawing/2014/main" id="{C721546F-351F-1CA8-B2E9-9286CAC446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71146" y="115240"/>
            <a:ext cx="5645692" cy="203133"/>
          </a:xfrm>
        </p:spPr>
        <p:txBody>
          <a:bodyPr>
            <a:spAutoFit/>
          </a:bodyPr>
          <a:lstStyle/>
          <a:p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Opening Defense of the Research Project at Southwest 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Weiyu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 Middle School in Shanghai</a:t>
            </a:r>
            <a:endParaRPr lang="en-US" altLang="zh-CN" dirty="0"/>
          </a:p>
        </p:txBody>
      </p:sp>
      <p:sp>
        <p:nvSpPr>
          <p:cNvPr id="47" name="文本占位符 5">
            <a:extLst>
              <a:ext uri="{FF2B5EF4-FFF2-40B4-BE49-F238E27FC236}">
                <a16:creationId xmlns:a16="http://schemas.microsoft.com/office/drawing/2014/main" id="{A2274C4A-D5CE-4830-F04A-8A2DA728E6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71145" y="292742"/>
            <a:ext cx="5645692" cy="341632"/>
          </a:xfrm>
        </p:spPr>
        <p:txBody>
          <a:bodyPr>
            <a:spAutoFit/>
          </a:bodyPr>
          <a:lstStyle/>
          <a:p>
            <a:r>
              <a:rPr lang="zh-CN" altLang="en-US" dirty="0"/>
              <a:t>上海市西南位育中学课题开题答辩</a:t>
            </a: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33FB3DEE-816E-558A-29DC-ABBFF3E8DE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9E59DCD6-9E1C-73DA-4AF9-59C8A4B2C9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52" name="文本框 51">
            <a:extLst>
              <a:ext uri="{FF2B5EF4-FFF2-40B4-BE49-F238E27FC236}">
                <a16:creationId xmlns:a16="http://schemas.microsoft.com/office/drawing/2014/main" id="{88202B71-6480-CECF-6D16-B26907BEA13A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6AA4718D-AD47-A7E9-8972-05AD88CBCC55}"/>
              </a:ext>
            </a:extLst>
          </p:cNvPr>
          <p:cNvSpPr txBox="1"/>
          <p:nvPr/>
        </p:nvSpPr>
        <p:spPr>
          <a:xfrm>
            <a:off x="290502" y="3479337"/>
            <a:ext cx="1347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</a:t>
            </a: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E0294660-F539-1DF4-7A8E-CEDCEAE368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55" name="图片 54">
            <a:extLst>
              <a:ext uri="{FF2B5EF4-FFF2-40B4-BE49-F238E27FC236}">
                <a16:creationId xmlns:a16="http://schemas.microsoft.com/office/drawing/2014/main" id="{5E66A9F9-D103-9B5D-CC91-02C0BE45F0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56" name="文本框 55">
            <a:extLst>
              <a:ext uri="{FF2B5EF4-FFF2-40B4-BE49-F238E27FC236}">
                <a16:creationId xmlns:a16="http://schemas.microsoft.com/office/drawing/2014/main" id="{1881A1B0-9557-8489-8866-3EC25986C52D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pic>
        <p:nvPicPr>
          <p:cNvPr id="58" name="图片 57">
            <a:extLst>
              <a:ext uri="{FF2B5EF4-FFF2-40B4-BE49-F238E27FC236}">
                <a16:creationId xmlns:a16="http://schemas.microsoft.com/office/drawing/2014/main" id="{1451AE42-DF1C-29BE-B901-6EA158215B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59" name="文本框 58">
            <a:extLst>
              <a:ext uri="{FF2B5EF4-FFF2-40B4-BE49-F238E27FC236}">
                <a16:creationId xmlns:a16="http://schemas.microsoft.com/office/drawing/2014/main" id="{57AA3A7E-E166-769C-C8E5-F08F18E16E2E}"/>
              </a:ext>
            </a:extLst>
          </p:cNvPr>
          <p:cNvSpPr txBox="1"/>
          <p:nvPr/>
        </p:nvSpPr>
        <p:spPr>
          <a:xfrm>
            <a:off x="0" y="1532024"/>
            <a:ext cx="1784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0BC2B9EE-D672-8A32-0AA3-8D5D4DF3EE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4" y="5503985"/>
            <a:ext cx="1731414" cy="969348"/>
          </a:xfrm>
          <a:prstGeom prst="rect">
            <a:avLst/>
          </a:prstGeom>
        </p:spPr>
      </p:pic>
      <p:sp>
        <p:nvSpPr>
          <p:cNvPr id="57" name="文本框 56">
            <a:extLst>
              <a:ext uri="{FF2B5EF4-FFF2-40B4-BE49-F238E27FC236}">
                <a16:creationId xmlns:a16="http://schemas.microsoft.com/office/drawing/2014/main" id="{E7C086A8-862E-A6B7-511F-F4F3D84B8A9A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进展与方向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54810DD-9C12-C9F1-D991-3DB4A2154214}"/>
              </a:ext>
            </a:extLst>
          </p:cNvPr>
          <p:cNvSpPr/>
          <p:nvPr/>
        </p:nvSpPr>
        <p:spPr>
          <a:xfrm>
            <a:off x="8049678" y="3913714"/>
            <a:ext cx="51892" cy="1080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alpha val="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11CB100-B3A3-88D7-8955-C15943C717D2}"/>
              </a:ext>
            </a:extLst>
          </p:cNvPr>
          <p:cNvSpPr/>
          <p:nvPr/>
        </p:nvSpPr>
        <p:spPr>
          <a:xfrm>
            <a:off x="7927057" y="3741528"/>
            <a:ext cx="326615" cy="291565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D1A7857-FB5B-1737-B8F4-5EA113766F2B}"/>
              </a:ext>
            </a:extLst>
          </p:cNvPr>
          <p:cNvSpPr txBox="1"/>
          <p:nvPr/>
        </p:nvSpPr>
        <p:spPr>
          <a:xfrm>
            <a:off x="8299510" y="3741528"/>
            <a:ext cx="61389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1F2328"/>
                </a:solidFill>
                <a:latin typeface="-apple-system"/>
              </a:rPr>
              <a:t>2024 02 17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0F27A8E7-C828-64C2-A1EB-8A7A8D99184E}"/>
              </a:ext>
            </a:extLst>
          </p:cNvPr>
          <p:cNvSpPr txBox="1"/>
          <p:nvPr/>
        </p:nvSpPr>
        <p:spPr>
          <a:xfrm>
            <a:off x="8248277" y="1942629"/>
            <a:ext cx="2992671" cy="9961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16:16 </a:t>
            </a:r>
            <a:r>
              <a:rPr lang="zh-CN" altLang="en-US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略调整模型</a:t>
            </a:r>
          </a:p>
          <a:p>
            <a:pPr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18:34 </a:t>
            </a:r>
            <a:r>
              <a:rPr lang="zh-CN" altLang="en-US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经过阅读学习，发现由于处理图像，所以应该使用卷积神经网络，之前模型错误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091706E0-A4C2-B043-BF4D-8AC2E3F20C4D}"/>
              </a:ext>
            </a:extLst>
          </p:cNvPr>
          <p:cNvSpPr txBox="1"/>
          <p:nvPr/>
        </p:nvSpPr>
        <p:spPr>
          <a:xfrm>
            <a:off x="8201780" y="4187070"/>
            <a:ext cx="3740630" cy="1124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09:07 </a:t>
            </a:r>
            <a:r>
              <a:rPr lang="zh-CN" altLang="en-US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训练</a:t>
            </a:r>
            <a:r>
              <a:rPr lang="en-US" altLang="zh-CN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CNN</a:t>
            </a:r>
            <a:r>
              <a:rPr lang="zh-CN" altLang="en-US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模型，取得进步，无法泛化</a:t>
            </a:r>
          </a:p>
          <a:p>
            <a:pPr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09:45 </a:t>
            </a:r>
            <a:r>
              <a:rPr lang="zh-CN" altLang="en-US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使用数据增强，效果不佳</a:t>
            </a:r>
          </a:p>
          <a:p>
            <a:pPr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10:08 </a:t>
            </a:r>
            <a:r>
              <a:rPr lang="zh-CN" altLang="en-US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成功泛化，发现</a:t>
            </a:r>
            <a:r>
              <a:rPr lang="en-US" altLang="zh-CN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epoch</a:t>
            </a:r>
            <a:r>
              <a:rPr lang="zh-CN" altLang="en-US" sz="1400" kern="100" dirty="0">
                <a:solidFill>
                  <a:srgbClr val="1F2328"/>
                </a:solidFill>
                <a:latin typeface="-apple-system"/>
                <a:ea typeface="Source Han Sans Normal" panose="020B0400000000000000" pitchFamily="34" charset="-122"/>
                <a:cs typeface="Times New Roman" panose="02020603050405020304" pitchFamily="18" charset="0"/>
              </a:rPr>
              <a:t>不够大，但准确率不高</a:t>
            </a:r>
          </a:p>
        </p:txBody>
      </p:sp>
    </p:spTree>
    <p:extLst>
      <p:ext uri="{BB962C8B-B14F-4D97-AF65-F5344CB8AC3E}">
        <p14:creationId xmlns:p14="http://schemas.microsoft.com/office/powerpoint/2010/main" val="2512051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8FE19-5985-2A2A-301C-025A39F9C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B7F2660-058A-7080-7233-C6824D98AF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spAutoFit/>
          </a:bodyPr>
          <a:lstStyle/>
          <a:p>
            <a:r>
              <a:rPr lang="en-US" altLang="zh-CN" dirty="0">
                <a:latin typeface="等线 Light" panose="02010600030101010101" pitchFamily="2" charset="-122"/>
                <a:ea typeface="等线 Light" panose="02010600030101010101" pitchFamily="2" charset="-122"/>
              </a:rPr>
              <a:t>5.2 </a:t>
            </a:r>
            <a:r>
              <a:rPr lang="zh-CN" altLang="en-US" dirty="0">
                <a:latin typeface="等线 Light" panose="02010600030101010101" pitchFamily="2" charset="-122"/>
                <a:ea typeface="等线 Light" panose="02010600030101010101" pitchFamily="2" charset="-122"/>
              </a:rPr>
              <a:t>如今进展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82A82DF-E37C-47EF-1831-4D5D999A1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2761"/>
            <a:ext cx="1704513" cy="128001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0C37766-CA6A-C11C-7E8E-8D9AF48534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EEE5DB7-2D59-8E0D-C766-4A4EA9E9DE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67D74350-BDFA-BD5C-61D8-17E0CF23386B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C818198-556F-19D7-3DBF-60817B7D8D33}"/>
              </a:ext>
            </a:extLst>
          </p:cNvPr>
          <p:cNvSpPr txBox="1"/>
          <p:nvPr/>
        </p:nvSpPr>
        <p:spPr>
          <a:xfrm>
            <a:off x="-37972" y="3506135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研究内容与方案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2EB16B94-9D4A-F6F3-2381-1E2890A11B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7E14FC0E-4B93-431C-937D-073C16D274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4A9804B7-FC53-4438-68D3-1E448E2CAFBF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课题创新与难点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BBB1D81-9593-E677-EDF4-E9633A037A13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E0BF5AC8-F053-1642-C131-F8EBAF38F7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4F2560EF-36D9-587D-7B9D-44011B0D9404}"/>
              </a:ext>
            </a:extLst>
          </p:cNvPr>
          <p:cNvSpPr txBox="1"/>
          <p:nvPr/>
        </p:nvSpPr>
        <p:spPr>
          <a:xfrm>
            <a:off x="-1" y="1515482"/>
            <a:ext cx="2071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sp>
        <p:nvSpPr>
          <p:cNvPr id="44" name="文本占位符 4">
            <a:extLst>
              <a:ext uri="{FF2B5EF4-FFF2-40B4-BE49-F238E27FC236}">
                <a16:creationId xmlns:a16="http://schemas.microsoft.com/office/drawing/2014/main" id="{B8B375EC-070F-7341-AB31-D0FA662557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71146" y="115240"/>
            <a:ext cx="5645692" cy="203133"/>
          </a:xfrm>
        </p:spPr>
        <p:txBody>
          <a:bodyPr>
            <a:spAutoFit/>
          </a:bodyPr>
          <a:lstStyle/>
          <a:p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Opening Defense of the Research Project at Southwest 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Weiyu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 Middle School in Shanghai</a:t>
            </a:r>
            <a:endParaRPr lang="en-US" altLang="zh-CN" dirty="0"/>
          </a:p>
        </p:txBody>
      </p:sp>
      <p:sp>
        <p:nvSpPr>
          <p:cNvPr id="45" name="文本占位符 5">
            <a:extLst>
              <a:ext uri="{FF2B5EF4-FFF2-40B4-BE49-F238E27FC236}">
                <a16:creationId xmlns:a16="http://schemas.microsoft.com/office/drawing/2014/main" id="{90019524-053D-3DD2-15B6-69508901A6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71145" y="292742"/>
            <a:ext cx="5645692" cy="341632"/>
          </a:xfrm>
        </p:spPr>
        <p:txBody>
          <a:bodyPr>
            <a:spAutoFit/>
          </a:bodyPr>
          <a:lstStyle/>
          <a:p>
            <a:r>
              <a:rPr lang="zh-CN" altLang="en-US" dirty="0"/>
              <a:t>上海市西南位育中学课题开题答辩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FF66D555-B0B9-AAD4-8FDB-B9BDA7C9D208}"/>
              </a:ext>
            </a:extLst>
          </p:cNvPr>
          <p:cNvSpPr txBox="1"/>
          <p:nvPr/>
        </p:nvSpPr>
        <p:spPr>
          <a:xfrm>
            <a:off x="2071145" y="1662695"/>
            <a:ext cx="6143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1F2328"/>
                </a:solidFill>
                <a:effectLst/>
                <a:latin typeface="-apple-system"/>
              </a:rPr>
              <a:t>对于数据集</a:t>
            </a:r>
            <a:r>
              <a:rPr lang="en-US" altLang="zh-CN" b="1" i="0" dirty="0">
                <a:solidFill>
                  <a:srgbClr val="1F2328"/>
                </a:solidFill>
                <a:effectLst/>
                <a:latin typeface="-apple-system"/>
              </a:rPr>
              <a:t>data_training_20240217</a:t>
            </a: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17B19AD6-B76A-27B9-0637-62586C61C0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8443" y="5365"/>
            <a:ext cx="4903557" cy="6858000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DD330002-C48F-FB32-EBC9-414F2192FC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8953" y="3151214"/>
            <a:ext cx="4639620" cy="3706786"/>
          </a:xfrm>
          <a:prstGeom prst="rect">
            <a:avLst/>
          </a:prstGeom>
        </p:spPr>
      </p:pic>
      <p:sp>
        <p:nvSpPr>
          <p:cNvPr id="54" name="AutoShape 4">
            <a:extLst>
              <a:ext uri="{FF2B5EF4-FFF2-40B4-BE49-F238E27FC236}">
                <a16:creationId xmlns:a16="http://schemas.microsoft.com/office/drawing/2014/main" id="{8E342FBD-D62E-C894-D0D7-DB1515486F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5" name="图片 54">
            <a:extLst>
              <a:ext uri="{FF2B5EF4-FFF2-40B4-BE49-F238E27FC236}">
                <a16:creationId xmlns:a16="http://schemas.microsoft.com/office/drawing/2014/main" id="{AD83420A-A0FA-7CE4-E01B-7E241C3F40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74875" y="3151214"/>
            <a:ext cx="4636368" cy="3646310"/>
          </a:xfrm>
          <a:prstGeom prst="rect">
            <a:avLst/>
          </a:prstGeom>
        </p:spPr>
      </p:pic>
      <p:pic>
        <p:nvPicPr>
          <p:cNvPr id="56" name="图片 55">
            <a:extLst>
              <a:ext uri="{FF2B5EF4-FFF2-40B4-BE49-F238E27FC236}">
                <a16:creationId xmlns:a16="http://schemas.microsoft.com/office/drawing/2014/main" id="{648AE5CC-3850-43F2-13E4-A7D685EF78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71145" y="2046816"/>
            <a:ext cx="6808839" cy="1082330"/>
          </a:xfrm>
          <a:prstGeom prst="rect">
            <a:avLst/>
          </a:prstGeom>
        </p:spPr>
      </p:pic>
      <p:pic>
        <p:nvPicPr>
          <p:cNvPr id="57" name="图片 56">
            <a:extLst>
              <a:ext uri="{FF2B5EF4-FFF2-40B4-BE49-F238E27FC236}">
                <a16:creationId xmlns:a16="http://schemas.microsoft.com/office/drawing/2014/main" id="{067E6863-BFAA-36EB-F235-36ACEBF087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58" name="图片 57">
            <a:extLst>
              <a:ext uri="{FF2B5EF4-FFF2-40B4-BE49-F238E27FC236}">
                <a16:creationId xmlns:a16="http://schemas.microsoft.com/office/drawing/2014/main" id="{18A20C57-4CCD-3391-9E1A-063ED80DA6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59" name="文本框 58">
            <a:extLst>
              <a:ext uri="{FF2B5EF4-FFF2-40B4-BE49-F238E27FC236}">
                <a16:creationId xmlns:a16="http://schemas.microsoft.com/office/drawing/2014/main" id="{37631816-64D4-86E7-97A2-99BF69C8130F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3A8FD69-710C-63F8-E3BD-97E84252C9FB}"/>
              </a:ext>
            </a:extLst>
          </p:cNvPr>
          <p:cNvSpPr txBox="1"/>
          <p:nvPr/>
        </p:nvSpPr>
        <p:spPr>
          <a:xfrm>
            <a:off x="290502" y="3479337"/>
            <a:ext cx="1347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</a:t>
            </a:r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3C5F636A-3485-0AB9-A6B9-F9854BF5C9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62" name="图片 61">
            <a:extLst>
              <a:ext uri="{FF2B5EF4-FFF2-40B4-BE49-F238E27FC236}">
                <a16:creationId xmlns:a16="http://schemas.microsoft.com/office/drawing/2014/main" id="{3C4B5F0B-35C1-47A9-0BCB-84A5033434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63" name="文本框 62">
            <a:extLst>
              <a:ext uri="{FF2B5EF4-FFF2-40B4-BE49-F238E27FC236}">
                <a16:creationId xmlns:a16="http://schemas.microsoft.com/office/drawing/2014/main" id="{2C01EE85-6DDE-DE4A-7ABA-21EC8DD54F51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pic>
        <p:nvPicPr>
          <p:cNvPr id="65" name="图片 64">
            <a:extLst>
              <a:ext uri="{FF2B5EF4-FFF2-40B4-BE49-F238E27FC236}">
                <a16:creationId xmlns:a16="http://schemas.microsoft.com/office/drawing/2014/main" id="{7F214912-B9DB-20C7-849D-487E9A1124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pic>
        <p:nvPicPr>
          <p:cNvPr id="67" name="图片 66">
            <a:extLst>
              <a:ext uri="{FF2B5EF4-FFF2-40B4-BE49-F238E27FC236}">
                <a16:creationId xmlns:a16="http://schemas.microsoft.com/office/drawing/2014/main" id="{C90B2D98-24D5-9AE6-817D-8C5897B27C6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5412250"/>
            <a:ext cx="1731414" cy="969348"/>
          </a:xfrm>
          <a:prstGeom prst="rect">
            <a:avLst/>
          </a:prstGeom>
        </p:spPr>
      </p:pic>
      <p:sp>
        <p:nvSpPr>
          <p:cNvPr id="66" name="文本框 65">
            <a:extLst>
              <a:ext uri="{FF2B5EF4-FFF2-40B4-BE49-F238E27FC236}">
                <a16:creationId xmlns:a16="http://schemas.microsoft.com/office/drawing/2014/main" id="{2DB04384-BB01-F2FB-F9F4-62A0B670E967}"/>
              </a:ext>
            </a:extLst>
          </p:cNvPr>
          <p:cNvSpPr txBox="1"/>
          <p:nvPr/>
        </p:nvSpPr>
        <p:spPr>
          <a:xfrm>
            <a:off x="0" y="1532024"/>
            <a:ext cx="1784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30892DB4-862C-6CD6-53B3-5755F7251A37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进展与方向</a:t>
            </a:r>
          </a:p>
        </p:txBody>
      </p:sp>
    </p:spTree>
    <p:extLst>
      <p:ext uri="{BB962C8B-B14F-4D97-AF65-F5344CB8AC3E}">
        <p14:creationId xmlns:p14="http://schemas.microsoft.com/office/powerpoint/2010/main" val="1816992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1A851-FE56-F62A-333F-19CAC1247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8DAC6BB-3C28-CCFD-8C7D-C1614368B3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spAutoFit/>
          </a:bodyPr>
          <a:lstStyle/>
          <a:p>
            <a:r>
              <a:rPr lang="en-US" altLang="zh-CN" dirty="0">
                <a:latin typeface="等线 Light" panose="02010600030101010101" pitchFamily="2" charset="-122"/>
                <a:ea typeface="等线 Light" panose="02010600030101010101" pitchFamily="2" charset="-122"/>
              </a:rPr>
              <a:t>5.3 </a:t>
            </a:r>
            <a:r>
              <a:rPr lang="zh-CN" altLang="en-US" dirty="0">
                <a:latin typeface="等线 Light" panose="02010600030101010101" pitchFamily="2" charset="-122"/>
                <a:ea typeface="等线 Light" panose="02010600030101010101" pitchFamily="2" charset="-122"/>
              </a:rPr>
              <a:t>之后计划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AB3F8EA-C239-E7B6-4291-4F8B492C3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2761"/>
            <a:ext cx="1704513" cy="128001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A79A5C7-C1B0-2C91-B677-84B5A6CE2B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CB3EB5E-7A53-5B9A-74ED-FA6CD14D6B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15BE8C2-271F-541F-0200-12E24A2D5687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D793CB5-B3FD-7A7C-77E7-E2F5CFA00205}"/>
              </a:ext>
            </a:extLst>
          </p:cNvPr>
          <p:cNvSpPr txBox="1"/>
          <p:nvPr/>
        </p:nvSpPr>
        <p:spPr>
          <a:xfrm>
            <a:off x="-37972" y="3506135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研究内容与方案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A2135D52-DBF5-7392-67BB-3C8B305BA2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8BDD60DE-C0F3-8EE7-9966-442D08A5B1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A3FF0CAD-E478-9B73-A46D-00958E0A0B2F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课题创新与难点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31901D5-C6C4-D442-6809-CBAE3675D88D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E8240615-3BF1-BAFA-E675-63663D17C5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C3329D5-9CFB-D285-1123-F81EFAFD9758}"/>
              </a:ext>
            </a:extLst>
          </p:cNvPr>
          <p:cNvSpPr txBox="1"/>
          <p:nvPr/>
        </p:nvSpPr>
        <p:spPr>
          <a:xfrm>
            <a:off x="-1" y="1515482"/>
            <a:ext cx="2071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sp>
        <p:nvSpPr>
          <p:cNvPr id="44" name="文本占位符 4">
            <a:extLst>
              <a:ext uri="{FF2B5EF4-FFF2-40B4-BE49-F238E27FC236}">
                <a16:creationId xmlns:a16="http://schemas.microsoft.com/office/drawing/2014/main" id="{346F754D-43FA-B74B-FE11-FD1BD3169A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71146" y="115240"/>
            <a:ext cx="5645692" cy="203133"/>
          </a:xfrm>
        </p:spPr>
        <p:txBody>
          <a:bodyPr>
            <a:spAutoFit/>
          </a:bodyPr>
          <a:lstStyle/>
          <a:p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Opening Defense of the Research Project at Southwest 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Weiyu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 Middle School in Shanghai</a:t>
            </a:r>
            <a:endParaRPr lang="en-US" altLang="zh-CN" dirty="0"/>
          </a:p>
        </p:txBody>
      </p:sp>
      <p:sp>
        <p:nvSpPr>
          <p:cNvPr id="45" name="文本占位符 5">
            <a:extLst>
              <a:ext uri="{FF2B5EF4-FFF2-40B4-BE49-F238E27FC236}">
                <a16:creationId xmlns:a16="http://schemas.microsoft.com/office/drawing/2014/main" id="{AB799D89-4641-28E6-7B20-A11A9955B8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71145" y="292742"/>
            <a:ext cx="5645692" cy="341632"/>
          </a:xfrm>
        </p:spPr>
        <p:txBody>
          <a:bodyPr>
            <a:spAutoFit/>
          </a:bodyPr>
          <a:lstStyle/>
          <a:p>
            <a:r>
              <a:rPr lang="zh-CN" altLang="en-US" dirty="0"/>
              <a:t>上海市西南位育中学课题开题答辩</a:t>
            </a:r>
          </a:p>
        </p:txBody>
      </p:sp>
      <p:sp>
        <p:nvSpPr>
          <p:cNvPr id="54" name="AutoShape 4">
            <a:extLst>
              <a:ext uri="{FF2B5EF4-FFF2-40B4-BE49-F238E27FC236}">
                <a16:creationId xmlns:a16="http://schemas.microsoft.com/office/drawing/2014/main" id="{583C0BFA-DDCD-614F-69C8-22F73D259D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02660B0-DD81-2664-CE9B-8DBCF5FEB6C7}"/>
              </a:ext>
            </a:extLst>
          </p:cNvPr>
          <p:cNvSpPr txBox="1"/>
          <p:nvPr/>
        </p:nvSpPr>
        <p:spPr>
          <a:xfrm>
            <a:off x="2651093" y="1873239"/>
            <a:ext cx="813527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仔细学习卷积神经网络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整理数据集，筛脏数据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因为模型的准确度不够，对数据进行进一步细化分类，可以按照“有无文字”来分类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因为数据过多，可以在之后减少数据的数量，增加数据的质量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现在不确定模型检测的特征是什么，可以在其中加入一定的“只有文字没有图形”的表情包作为噪点来确认模型的可行性。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1051358-7E5D-F6F7-802B-D1FCC33054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C4A81DD-474C-01C1-14F6-DC838C1462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7E19B98-BA28-285E-2CA3-5B2BD1BC0683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E5B4EC1-B7A4-4020-9DF0-C003442D9146}"/>
              </a:ext>
            </a:extLst>
          </p:cNvPr>
          <p:cNvSpPr txBox="1"/>
          <p:nvPr/>
        </p:nvSpPr>
        <p:spPr>
          <a:xfrm>
            <a:off x="290502" y="3479337"/>
            <a:ext cx="1347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A9839FD-D49D-F7A6-3344-32BCB74E6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A9B0261-1FB4-AF03-60C6-A40A7E0197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3BCC7835-572D-B65D-8C21-A6DDE4FF99BB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B4A20B9-96D6-16EA-B89D-EEE936371F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77DC8153-4886-1905-67B9-BD9E48609124}"/>
              </a:ext>
            </a:extLst>
          </p:cNvPr>
          <p:cNvSpPr txBox="1"/>
          <p:nvPr/>
        </p:nvSpPr>
        <p:spPr>
          <a:xfrm>
            <a:off x="0" y="1532024"/>
            <a:ext cx="1784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5AB2B922-624E-8F16-CDDC-DFC3871813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4" y="5503985"/>
            <a:ext cx="1731414" cy="969348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747E94D8-7431-1A75-E676-98208540C53B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进展与方向</a:t>
            </a:r>
          </a:p>
        </p:txBody>
      </p:sp>
    </p:spTree>
    <p:extLst>
      <p:ext uri="{BB962C8B-B14F-4D97-AF65-F5344CB8AC3E}">
        <p14:creationId xmlns:p14="http://schemas.microsoft.com/office/powerpoint/2010/main" val="2277448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室内, 顶部&#10;&#10;已生成极高可信度的说明">
            <a:extLst>
              <a:ext uri="{FF2B5EF4-FFF2-40B4-BE49-F238E27FC236}">
                <a16:creationId xmlns:a16="http://schemas.microsoft.com/office/drawing/2014/main" id="{7C9C3F4F-068F-43EB-9BD2-14C18A7B91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6A469E1C-8C74-4736-A8C3-8F78DD881766}"/>
              </a:ext>
            </a:extLst>
          </p:cNvPr>
          <p:cNvSpPr/>
          <p:nvPr/>
        </p:nvSpPr>
        <p:spPr>
          <a:xfrm>
            <a:off x="311989" y="320777"/>
            <a:ext cx="11568021" cy="6204544"/>
          </a:xfrm>
          <a:prstGeom prst="rect">
            <a:avLst/>
          </a:prstGeom>
          <a:solidFill>
            <a:schemeClr val="bg1">
              <a:alpha val="74000"/>
            </a:schemeClr>
          </a:solidFill>
          <a:ln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967D617-8D4B-41DF-8A70-0E404D745D68}"/>
              </a:ext>
            </a:extLst>
          </p:cNvPr>
          <p:cNvSpPr txBox="1"/>
          <p:nvPr/>
        </p:nvSpPr>
        <p:spPr>
          <a:xfrm>
            <a:off x="1774959" y="2684510"/>
            <a:ext cx="8642081" cy="846572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>
            <a:defPPr>
              <a:defRPr lang="zh-CN"/>
            </a:defPPr>
            <a:lvl1pPr algn="ctr">
              <a:lnSpc>
                <a:spcPts val="6000"/>
              </a:lnSpc>
              <a:defRPr sz="440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defRPr>
            </a:lvl1pPr>
          </a:lstStyle>
          <a:p>
            <a:r>
              <a:rPr lang="zh-CN" altLang="en-US" dirty="0">
                <a:sym typeface="Arial"/>
              </a:rPr>
              <a:t>汇报完毕，敬请批评指正！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6C5C91C-803E-46A9-9BBE-DA7563CED18D}"/>
              </a:ext>
            </a:extLst>
          </p:cNvPr>
          <p:cNvSpPr/>
          <p:nvPr/>
        </p:nvSpPr>
        <p:spPr>
          <a:xfrm>
            <a:off x="4908016" y="4926388"/>
            <a:ext cx="2375971" cy="7927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Arial"/>
              </a:rPr>
              <a:t>答辩</a:t>
            </a:r>
            <a:r>
              <a:rPr lang="zh-CN" altLang="en-US" sz="160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Arial"/>
              </a:rPr>
              <a:t>人：陈佳天  李杰瑞</a:t>
            </a:r>
            <a:endParaRPr lang="en-US" altLang="zh-CN" sz="1600" dirty="0">
              <a:solidFill>
                <a:schemeClr val="tx2"/>
              </a:solidFill>
              <a:latin typeface="Source Han Sans Normal" panose="020B0400000000000000" pitchFamily="34" charset="-122"/>
              <a:ea typeface="Source Han Sans Normal" panose="020B0400000000000000" pitchFamily="34" charset="-122"/>
              <a:sym typeface="Arial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Arial"/>
              </a:rPr>
              <a:t>2024</a:t>
            </a:r>
            <a:r>
              <a:rPr lang="zh-CN" altLang="en-US" sz="16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Arial"/>
              </a:rPr>
              <a:t>年</a:t>
            </a:r>
            <a:r>
              <a:rPr lang="en-US" altLang="zh-CN" sz="16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Arial"/>
              </a:rPr>
              <a:t>2</a:t>
            </a:r>
            <a:r>
              <a:rPr lang="zh-CN" altLang="en-US" sz="16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Arial"/>
              </a:rPr>
              <a:t>月</a:t>
            </a:r>
            <a:r>
              <a:rPr lang="en-US" altLang="zh-CN" sz="16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Arial"/>
              </a:rPr>
              <a:t>27</a:t>
            </a:r>
            <a:r>
              <a:rPr lang="zh-CN" altLang="en-US" sz="16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sym typeface="Arial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100850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7D393565-79EB-4B1A-B2B9-54017C58E0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4EBC4426-7A27-48E0-86D8-105AE92668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04497" y="3488145"/>
            <a:ext cx="3386666" cy="424732"/>
          </a:xfrm>
        </p:spPr>
        <p:txBody>
          <a:bodyPr wrap="square">
            <a:spAutoFit/>
          </a:bodyPr>
          <a:lstStyle/>
          <a:p>
            <a:r>
              <a:rPr lang="zh-CN" altLang="en-US" dirty="0"/>
              <a:t>理论依据与可行性分析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A74C589F-4278-4931-8FB1-4B71AEBFF1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98612" y="3488145"/>
            <a:ext cx="2599897" cy="424732"/>
          </a:xfrm>
        </p:spPr>
        <p:txBody>
          <a:bodyPr>
            <a:spAutoFit/>
          </a:bodyPr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5E4EDDAC-1293-4827-B00E-C1D2049702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109" y="4927543"/>
            <a:ext cx="2599897" cy="424732"/>
          </a:xfrm>
        </p:spPr>
        <p:txBody>
          <a:bodyPr>
            <a:spAutoFit/>
          </a:bodyPr>
          <a:lstStyle/>
          <a:p>
            <a:r>
              <a:rPr lang="zh-CN" altLang="en-US" dirty="0"/>
              <a:t>进展与方向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C3D6DE54-6DBC-4E63-8A58-AA8699F721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5337" y="4927543"/>
            <a:ext cx="2599897" cy="424732"/>
          </a:xfrm>
        </p:spPr>
        <p:txBody>
          <a:bodyPr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</p:spTree>
    <p:extLst>
      <p:ext uri="{BB962C8B-B14F-4D97-AF65-F5344CB8AC3E}">
        <p14:creationId xmlns:p14="http://schemas.microsoft.com/office/powerpoint/2010/main" val="3931223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F12291E-C314-4581-ADDF-BFB7FA6D3A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F4CA175D-23D8-411F-B1F8-6F8D3D61EB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0AE08C4-6F35-4BAE-A0E2-ECB298470F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9425" y="462870"/>
            <a:ext cx="2877711" cy="286232"/>
          </a:xfrm>
        </p:spPr>
        <p:txBody>
          <a:bodyPr>
            <a:spAutoFit/>
          </a:bodyPr>
          <a:lstStyle/>
          <a:p>
            <a:r>
              <a:rPr lang="zh-CN" altLang="en-US" dirty="0"/>
              <a:t>上海市西南位育中学课题开题答辩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BA45C7D7-02E7-42F2-BA79-3C8CF71FEB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34000" y="3978315"/>
            <a:ext cx="2194264" cy="341632"/>
          </a:xfrm>
        </p:spPr>
        <p:txBody>
          <a:bodyPr wrap="square">
            <a:spAutoFit/>
          </a:bodyPr>
          <a:lstStyle/>
          <a:p>
            <a:r>
              <a:rPr lang="zh-CN" altLang="en-US" dirty="0"/>
              <a:t>课题提出背景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FED3F96E-FE63-4B98-A668-46AC4EEB57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34000" y="4435059"/>
            <a:ext cx="1917700" cy="341632"/>
          </a:xfrm>
        </p:spPr>
        <p:txBody>
          <a:bodyPr>
            <a:spAutoFit/>
          </a:bodyPr>
          <a:lstStyle/>
          <a:p>
            <a:r>
              <a:rPr lang="zh-CN" altLang="en-US"/>
              <a:t>课题</a:t>
            </a:r>
            <a:r>
              <a:rPr lang="zh-CN" altLang="en-US" dirty="0"/>
              <a:t>研究价值</a:t>
            </a:r>
          </a:p>
        </p:txBody>
      </p:sp>
    </p:spTree>
    <p:extLst>
      <p:ext uri="{BB962C8B-B14F-4D97-AF65-F5344CB8AC3E}">
        <p14:creationId xmlns:p14="http://schemas.microsoft.com/office/powerpoint/2010/main" val="3220096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9BC9CFA-0A71-46EE-A6CA-73F2D0DCE5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71145" y="691230"/>
            <a:ext cx="5645692" cy="480131"/>
          </a:xfrm>
        </p:spPr>
        <p:txBody>
          <a:bodyPr>
            <a:spAutoFit/>
          </a:bodyPr>
          <a:lstStyle/>
          <a:p>
            <a:r>
              <a:rPr lang="en-US" altLang="zh-CN" dirty="0"/>
              <a:t>1.1 </a:t>
            </a:r>
            <a:r>
              <a:rPr lang="zh-CN" altLang="en-US" dirty="0"/>
              <a:t>课题提出背景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FB2BBAC-EC70-4B2D-8640-1F1E3DC522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spAutoFit/>
          </a:bodyPr>
          <a:lstStyle/>
          <a:p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Opening Defense of the Research Project at Southwest 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Weiyu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 Middle School in Shanghai.</a:t>
            </a:r>
            <a:endParaRPr lang="en-US" altLang="zh-CN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F50A6DC-A49A-4DB0-AA8C-41B52A6CE51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71145" y="292742"/>
            <a:ext cx="5645692" cy="341632"/>
          </a:xfrm>
        </p:spPr>
        <p:txBody>
          <a:bodyPr>
            <a:spAutoFit/>
          </a:bodyPr>
          <a:lstStyle/>
          <a:p>
            <a:r>
              <a:rPr lang="zh-CN" altLang="en-US" dirty="0"/>
              <a:t>上海市西南位育中学课题开题答辩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222A2AC-55AE-48AF-81C7-B1C748AE6E59}"/>
              </a:ext>
            </a:extLst>
          </p:cNvPr>
          <p:cNvSpPr txBox="1"/>
          <p:nvPr/>
        </p:nvSpPr>
        <p:spPr>
          <a:xfrm>
            <a:off x="2071144" y="2434721"/>
            <a:ext cx="6025291" cy="1914242"/>
          </a:xfrm>
          <a:prstGeom prst="rect">
            <a:avLst/>
          </a:prstGeom>
        </p:spPr>
        <p:txBody>
          <a:bodyPr wrap="square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2000" dirty="0"/>
              <a:t>     </a:t>
            </a:r>
            <a:r>
              <a:rPr lang="zh-CN" altLang="en-US" sz="2000" dirty="0"/>
              <a:t>侮辱性表情包的识别是一项具有重要意义的研究领域。随着社交媒体的普及和表情包的广泛使用，人们在日常沟通中越来越频繁地使用表情包来表达情感和观点。然而，一些表情包可能包含侮辱、歧视、暴力或不当内容，对他人的尊严和社会和谐构成了威胁。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6AB2D3-CDD0-41C6-857E-69AD31797B77}"/>
              </a:ext>
            </a:extLst>
          </p:cNvPr>
          <p:cNvSpPr/>
          <p:nvPr/>
        </p:nvSpPr>
        <p:spPr>
          <a:xfrm>
            <a:off x="2063750" y="4333613"/>
            <a:ext cx="2246855" cy="57645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7C8378EE-1DE6-4236-8870-3C4F99CEA460}"/>
              </a:ext>
            </a:extLst>
          </p:cNvPr>
          <p:cNvSpPr/>
          <p:nvPr/>
        </p:nvSpPr>
        <p:spPr>
          <a:xfrm>
            <a:off x="2046474" y="5422812"/>
            <a:ext cx="107920" cy="10792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ED8C464-22C3-4E8D-A7E2-1096036B7847}"/>
              </a:ext>
            </a:extLst>
          </p:cNvPr>
          <p:cNvSpPr txBox="1"/>
          <p:nvPr/>
        </p:nvSpPr>
        <p:spPr>
          <a:xfrm>
            <a:off x="2154393" y="5073650"/>
            <a:ext cx="9262289" cy="806246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2000" dirty="0"/>
              <a:t>因此，进行侮辱性表情包的识别研究具有重要的实际意义，可以推动依托平台管理保护心理健康、建设网络文化和维护法律合规等方面的进步。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72A3E81D-97B8-4E66-9EB6-62C5CBEF08D1}"/>
              </a:ext>
            </a:extLst>
          </p:cNvPr>
          <p:cNvGrpSpPr/>
          <p:nvPr/>
        </p:nvGrpSpPr>
        <p:grpSpPr>
          <a:xfrm>
            <a:off x="2063750" y="1854857"/>
            <a:ext cx="2818420" cy="400110"/>
            <a:chOff x="2067789" y="1875368"/>
            <a:chExt cx="2818420" cy="400110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D9CD3686-0D62-4A04-85D2-DD587916C46B}"/>
                </a:ext>
              </a:extLst>
            </p:cNvPr>
            <p:cNvSpPr txBox="1"/>
            <p:nvPr/>
          </p:nvSpPr>
          <p:spPr>
            <a:xfrm>
              <a:off x="2393219" y="1875368"/>
              <a:ext cx="2492990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zh-CN" altLang="en-US" sz="2000" dirty="0">
                  <a:solidFill>
                    <a:schemeClr val="tx2"/>
                  </a:solidFill>
                  <a:latin typeface="Source Han Sans Heavy" panose="020B0A00000000000000" pitchFamily="34" charset="-122"/>
                  <a:ea typeface="Source Han Sans Heavy" panose="020B0A00000000000000" pitchFamily="34" charset="-122"/>
                </a:rPr>
                <a:t>侮辱性表情包的识别</a:t>
              </a: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2323AA45-A5C4-44B8-B97C-5AAC84C05652}"/>
                </a:ext>
              </a:extLst>
            </p:cNvPr>
            <p:cNvSpPr/>
            <p:nvPr/>
          </p:nvSpPr>
          <p:spPr>
            <a:xfrm>
              <a:off x="2067789" y="1929640"/>
              <a:ext cx="291565" cy="29156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35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48CADF7A-A0E5-9550-0EC1-D245775DF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2761"/>
            <a:ext cx="1704513" cy="1280017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6DD3CBE-BB8B-A47A-1B5B-3A5D6BCD5E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D42FBE3C-3E30-98B7-2FE4-333F4E5438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1F3A2342-58AA-4B3D-30AB-DE6FAB3869D0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509E17C-8A1C-0F1E-97F7-2319A5437B73}"/>
              </a:ext>
            </a:extLst>
          </p:cNvPr>
          <p:cNvSpPr txBox="1"/>
          <p:nvPr/>
        </p:nvSpPr>
        <p:spPr>
          <a:xfrm>
            <a:off x="290502" y="3479337"/>
            <a:ext cx="1347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B6ACBA75-1C41-8F86-9EBA-33EBC260B2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C87AF5F4-6BC9-85EF-7712-5E05BD96F6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C5DCD442-19EB-C565-3FA6-604EBD170B0F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F45A59F-4CC0-68F1-02F7-21E29B883255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进展与方向</a:t>
            </a: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BF715E06-548D-BA63-BE62-6A3B884389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F5300C4E-78CA-6108-1488-8ECDC45881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3" y="1299438"/>
            <a:ext cx="1734504" cy="739670"/>
          </a:xfrm>
          <a:prstGeom prst="rect">
            <a:avLst/>
          </a:prstGeom>
        </p:spPr>
      </p:pic>
      <p:sp>
        <p:nvSpPr>
          <p:cNvPr id="47" name="文本框 46">
            <a:extLst>
              <a:ext uri="{FF2B5EF4-FFF2-40B4-BE49-F238E27FC236}">
                <a16:creationId xmlns:a16="http://schemas.microsoft.com/office/drawing/2014/main" id="{7B19CFEE-12FE-CA1C-EFCC-CB8103D4F472}"/>
              </a:ext>
            </a:extLst>
          </p:cNvPr>
          <p:cNvSpPr txBox="1"/>
          <p:nvPr/>
        </p:nvSpPr>
        <p:spPr>
          <a:xfrm>
            <a:off x="0" y="1532024"/>
            <a:ext cx="1784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C6D1FCD-23E8-15AC-0593-17383FF574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9542" y="1786101"/>
            <a:ext cx="2806555" cy="292520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A0DB070-7B5E-6B8F-C1D5-1922710E73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99542" y="1780156"/>
            <a:ext cx="2560856" cy="298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71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48B415-9F87-A6EF-A682-92EF71DA96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AB7AE429-0C89-0065-0AE8-6775157CB2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spAutoFit/>
          </a:bodyPr>
          <a:lstStyle/>
          <a:p>
            <a:r>
              <a:rPr lang="en-US" altLang="zh-CN" dirty="0"/>
              <a:t>1.2 </a:t>
            </a:r>
            <a:r>
              <a:rPr lang="zh-CN" altLang="en-US" dirty="0"/>
              <a:t>课题研究价值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604B2F-0FD3-876D-2FBE-6DE6AB38ED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spAutoFit/>
          </a:bodyPr>
          <a:lstStyle/>
          <a:p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Opening Defense of the Research Project at Southwest 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Weiyu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 Middle School in Shanghai</a:t>
            </a:r>
            <a:endParaRPr lang="en-US" altLang="zh-CN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05287ED-5C37-E3C8-7316-1406974EF8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上海市西南位育中学课题开题答辩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F2B5881-03A5-4FBB-1191-79567EBBB3C6}"/>
              </a:ext>
            </a:extLst>
          </p:cNvPr>
          <p:cNvSpPr/>
          <p:nvPr/>
        </p:nvSpPr>
        <p:spPr>
          <a:xfrm>
            <a:off x="2306123" y="4431299"/>
            <a:ext cx="8983134" cy="21258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55CD8B0-9880-7117-269F-616AC4ABE9EE}"/>
              </a:ext>
            </a:extLst>
          </p:cNvPr>
          <p:cNvSpPr txBox="1"/>
          <p:nvPr/>
        </p:nvSpPr>
        <p:spPr>
          <a:xfrm>
            <a:off x="2497344" y="3215152"/>
            <a:ext cx="745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13500000" scaled="1"/>
                </a:gra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01</a:t>
            </a:r>
            <a:endParaRPr lang="zh-CN" altLang="en-US" sz="3600" dirty="0"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13500000" scaled="1"/>
              </a:gradFill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F44A0E6-8B08-FDCB-4587-BAC63132AD77}"/>
              </a:ext>
            </a:extLst>
          </p:cNvPr>
          <p:cNvSpPr txBox="1"/>
          <p:nvPr/>
        </p:nvSpPr>
        <p:spPr>
          <a:xfrm>
            <a:off x="2497344" y="3819494"/>
            <a:ext cx="172354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20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保护心理健康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20209B3-BE67-9994-6BFC-CF69A0C923A2}"/>
              </a:ext>
            </a:extLst>
          </p:cNvPr>
          <p:cNvSpPr txBox="1"/>
          <p:nvPr/>
        </p:nvSpPr>
        <p:spPr>
          <a:xfrm>
            <a:off x="2497344" y="4470883"/>
            <a:ext cx="2580899" cy="1544910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2000" dirty="0"/>
              <a:t>保护用户免受恶意和不适宜的内容的侵害，减轻个体的负面情绪和心理压力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269F21E-1EB4-1CBA-DB57-67FA2BCF6A41}"/>
              </a:ext>
            </a:extLst>
          </p:cNvPr>
          <p:cNvSpPr txBox="1"/>
          <p:nvPr/>
        </p:nvSpPr>
        <p:spPr>
          <a:xfrm>
            <a:off x="5561200" y="3215152"/>
            <a:ext cx="745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13500000" scaled="1"/>
                </a:gra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02</a:t>
            </a:r>
            <a:endParaRPr lang="zh-CN" altLang="en-US" sz="3600" dirty="0"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13500000" scaled="1"/>
              </a:gradFill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A98A98A-756F-64F7-B133-EC62C027289E}"/>
              </a:ext>
            </a:extLst>
          </p:cNvPr>
          <p:cNvSpPr txBox="1"/>
          <p:nvPr/>
        </p:nvSpPr>
        <p:spPr>
          <a:xfrm>
            <a:off x="5596145" y="3837604"/>
            <a:ext cx="172354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20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建设网络文化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C57164C-C93A-4F31-0F83-B0CE0D4B0F56}"/>
              </a:ext>
            </a:extLst>
          </p:cNvPr>
          <p:cNvSpPr txBox="1"/>
          <p:nvPr/>
        </p:nvSpPr>
        <p:spPr>
          <a:xfrm>
            <a:off x="5561200" y="4470883"/>
            <a:ext cx="2580899" cy="806246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2000" dirty="0"/>
              <a:t>营造一个更加友好和尊重的网络环境。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FB6C3E9-3DE8-B0D7-6BD1-B5E0B925EFF0}"/>
              </a:ext>
            </a:extLst>
          </p:cNvPr>
          <p:cNvSpPr txBox="1"/>
          <p:nvPr/>
        </p:nvSpPr>
        <p:spPr>
          <a:xfrm>
            <a:off x="8625056" y="3215152"/>
            <a:ext cx="745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13500000" scaled="1"/>
                </a:gra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03</a:t>
            </a:r>
            <a:endParaRPr lang="zh-CN" altLang="en-US" sz="3600" dirty="0"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13500000" scaled="1"/>
              </a:gradFill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18FADA0-ACC0-6BFA-67B5-295BCB3B59C1}"/>
              </a:ext>
            </a:extLst>
          </p:cNvPr>
          <p:cNvSpPr txBox="1"/>
          <p:nvPr/>
        </p:nvSpPr>
        <p:spPr>
          <a:xfrm>
            <a:off x="8625056" y="3819494"/>
            <a:ext cx="172354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20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维护法律合规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3EB96E3-C07C-45E7-2D19-3F385A5B8CBD}"/>
              </a:ext>
            </a:extLst>
          </p:cNvPr>
          <p:cNvSpPr txBox="1"/>
          <p:nvPr/>
        </p:nvSpPr>
        <p:spPr>
          <a:xfrm>
            <a:off x="8625056" y="4470883"/>
            <a:ext cx="2580899" cy="1914242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2000" dirty="0"/>
              <a:t>在一些国家和地区，侮辱性表情包可能违反法律法规，涉及到诽谤、人身攻击等问题。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0C9C8C54-4206-3876-0F81-3A883C244247}"/>
              </a:ext>
            </a:extLst>
          </p:cNvPr>
          <p:cNvGrpSpPr/>
          <p:nvPr/>
        </p:nvGrpSpPr>
        <p:grpSpPr>
          <a:xfrm>
            <a:off x="2497343" y="1820184"/>
            <a:ext cx="8432671" cy="484433"/>
            <a:chOff x="2638403" y="3145068"/>
            <a:chExt cx="1619399" cy="283932"/>
          </a:xfrm>
        </p:grpSpPr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B450CDFB-704A-A590-B8C6-4095C6E36E8F}"/>
                </a:ext>
              </a:extLst>
            </p:cNvPr>
            <p:cNvSpPr/>
            <p:nvPr/>
          </p:nvSpPr>
          <p:spPr>
            <a:xfrm>
              <a:off x="2638403" y="3145068"/>
              <a:ext cx="1619399" cy="283932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667BB2B9-0B27-641F-C274-655E1134FCB8}"/>
                </a:ext>
              </a:extLst>
            </p:cNvPr>
            <p:cNvSpPr/>
            <p:nvPr/>
          </p:nvSpPr>
          <p:spPr>
            <a:xfrm>
              <a:off x="2638443" y="3145068"/>
              <a:ext cx="426430" cy="283931"/>
            </a:xfrm>
            <a:custGeom>
              <a:avLst/>
              <a:gdLst>
                <a:gd name="connsiteX0" fmla="*/ 412710 w 1237417"/>
                <a:gd name="connsiteY0" fmla="*/ 0 h 823914"/>
                <a:gd name="connsiteX1" fmla="*/ 817075 w 1237417"/>
                <a:gd name="connsiteY1" fmla="*/ 329566 h 823914"/>
                <a:gd name="connsiteX2" fmla="*/ 825420 w 1237417"/>
                <a:gd name="connsiteY2" fmla="*/ 412354 h 823914"/>
                <a:gd name="connsiteX3" fmla="*/ 825500 w 1237417"/>
                <a:gd name="connsiteY3" fmla="*/ 412354 h 823914"/>
                <a:gd name="connsiteX4" fmla="*/ 833830 w 1237417"/>
                <a:gd name="connsiteY4" fmla="*/ 494981 h 823914"/>
                <a:gd name="connsiteX5" fmla="*/ 1237417 w 1237417"/>
                <a:gd name="connsiteY5" fmla="*/ 823914 h 823914"/>
                <a:gd name="connsiteX6" fmla="*/ 428442 w 1237417"/>
                <a:gd name="connsiteY6" fmla="*/ 823914 h 823914"/>
                <a:gd name="connsiteX7" fmla="*/ 411917 w 1237417"/>
                <a:gd name="connsiteY7" fmla="*/ 823914 h 823914"/>
                <a:gd name="connsiteX8" fmla="*/ 8329 w 1237417"/>
                <a:gd name="connsiteY8" fmla="*/ 494981 h 823914"/>
                <a:gd name="connsiteX9" fmla="*/ 0 w 1237417"/>
                <a:gd name="connsiteY9" fmla="*/ 412354 h 823914"/>
                <a:gd name="connsiteX10" fmla="*/ 8346 w 1237417"/>
                <a:gd name="connsiteY10" fmla="*/ 329566 h 823914"/>
                <a:gd name="connsiteX11" fmla="*/ 412710 w 1237417"/>
                <a:gd name="connsiteY11" fmla="*/ 0 h 82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37417" h="823914">
                  <a:moveTo>
                    <a:pt x="412710" y="0"/>
                  </a:moveTo>
                  <a:cubicBezTo>
                    <a:pt x="612172" y="0"/>
                    <a:pt x="778587" y="141483"/>
                    <a:pt x="817075" y="329566"/>
                  </a:cubicBezTo>
                  <a:lnTo>
                    <a:pt x="825420" y="412354"/>
                  </a:lnTo>
                  <a:lnTo>
                    <a:pt x="825500" y="412354"/>
                  </a:lnTo>
                  <a:lnTo>
                    <a:pt x="833830" y="494981"/>
                  </a:lnTo>
                  <a:cubicBezTo>
                    <a:pt x="872243" y="682703"/>
                    <a:pt x="1038339" y="823914"/>
                    <a:pt x="1237417" y="823914"/>
                  </a:cubicBezTo>
                  <a:lnTo>
                    <a:pt x="428442" y="823914"/>
                  </a:lnTo>
                  <a:lnTo>
                    <a:pt x="411917" y="823914"/>
                  </a:lnTo>
                  <a:cubicBezTo>
                    <a:pt x="212839" y="823914"/>
                    <a:pt x="46743" y="682703"/>
                    <a:pt x="8329" y="494981"/>
                  </a:cubicBezTo>
                  <a:lnTo>
                    <a:pt x="0" y="412354"/>
                  </a:lnTo>
                  <a:lnTo>
                    <a:pt x="8346" y="329566"/>
                  </a:lnTo>
                  <a:cubicBezTo>
                    <a:pt x="46833" y="141483"/>
                    <a:pt x="213249" y="0"/>
                    <a:pt x="41271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35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zh-CN" altLang="en-US" dirty="0"/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295C655E-7371-C3B6-718B-BEC75175066B}"/>
              </a:ext>
            </a:extLst>
          </p:cNvPr>
          <p:cNvSpPr txBox="1"/>
          <p:nvPr/>
        </p:nvSpPr>
        <p:spPr>
          <a:xfrm>
            <a:off x="2497344" y="1840318"/>
            <a:ext cx="864852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20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通过开展侮辱性表情包的识别研究，我们可以依托平台管理解决以下问题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4115C8D0-84BC-A166-5533-F509FAB7F11B}"/>
              </a:ext>
            </a:extLst>
          </p:cNvPr>
          <p:cNvCxnSpPr/>
          <p:nvPr/>
        </p:nvCxnSpPr>
        <p:spPr>
          <a:xfrm>
            <a:off x="6851649" y="2463800"/>
            <a:ext cx="0" cy="67733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左中括号 32">
            <a:extLst>
              <a:ext uri="{FF2B5EF4-FFF2-40B4-BE49-F238E27FC236}">
                <a16:creationId xmlns:a16="http://schemas.microsoft.com/office/drawing/2014/main" id="{1C6B41F9-384F-54BB-F34B-832FC79AED6F}"/>
              </a:ext>
            </a:extLst>
          </p:cNvPr>
          <p:cNvSpPr/>
          <p:nvPr/>
        </p:nvSpPr>
        <p:spPr>
          <a:xfrm rot="5400000">
            <a:off x="6608177" y="81517"/>
            <a:ext cx="486946" cy="5645690"/>
          </a:xfrm>
          <a:prstGeom prst="leftBracket">
            <a:avLst>
              <a:gd name="adj" fmla="val 0"/>
            </a:avLst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369303C7-9BD9-503B-4719-7F4837A6CA9A}"/>
              </a:ext>
            </a:extLst>
          </p:cNvPr>
          <p:cNvSpPr/>
          <p:nvPr/>
        </p:nvSpPr>
        <p:spPr>
          <a:xfrm>
            <a:off x="3974844" y="3039915"/>
            <a:ext cx="107920" cy="10792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FA2041DD-3F66-7AA2-038E-77CA02C54CD0}"/>
              </a:ext>
            </a:extLst>
          </p:cNvPr>
          <p:cNvSpPr/>
          <p:nvPr/>
        </p:nvSpPr>
        <p:spPr>
          <a:xfrm>
            <a:off x="6797690" y="3039915"/>
            <a:ext cx="107920" cy="10792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A5A75E8B-B53E-9AD5-D79E-1EB1F4628E85}"/>
              </a:ext>
            </a:extLst>
          </p:cNvPr>
          <p:cNvSpPr/>
          <p:nvPr/>
        </p:nvSpPr>
        <p:spPr>
          <a:xfrm>
            <a:off x="9620536" y="3039915"/>
            <a:ext cx="107920" cy="10792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16EB549-DC38-2A4B-D63A-FADC4E5FE3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2761"/>
            <a:ext cx="1704513" cy="128001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FC35B29-306B-576F-E6FF-FBA0867AF1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3BB77EE-2AEE-0B63-0FF4-F30BDC1EA9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9FB9424-32CF-EC3F-539A-0411D32E1C7D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7B137E5-D039-6197-6206-54001C2849D2}"/>
              </a:ext>
            </a:extLst>
          </p:cNvPr>
          <p:cNvSpPr txBox="1"/>
          <p:nvPr/>
        </p:nvSpPr>
        <p:spPr>
          <a:xfrm>
            <a:off x="-37972" y="3506135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研究内容与方案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D3C18DA6-0FF2-2C34-CAE2-18CB96B24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32D85887-F223-ADBE-6188-1C57CEE4D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AB311E9F-41A3-5125-2348-89B420913ED4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课题创新与难点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3EC3D0D-AF66-0E30-78E0-9127E90AFCE3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FB69AC86-631C-C572-2B25-2188A26BDF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8483E21-5AA6-5681-61FB-CB580FCAA8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3" y="1299438"/>
            <a:ext cx="1734504" cy="739670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BD84087D-2AE6-CD17-B03F-37DC042DFA38}"/>
              </a:ext>
            </a:extLst>
          </p:cNvPr>
          <p:cNvSpPr txBox="1"/>
          <p:nvPr/>
        </p:nvSpPr>
        <p:spPr>
          <a:xfrm>
            <a:off x="0" y="1532024"/>
            <a:ext cx="22037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95FFD7D5-4253-5EDC-85EC-9276F82D4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EBC18388-3304-CD41-8C53-8CBC59DD5E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6B207BAB-9BFE-241D-2806-BD8ABD39852F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BCFAD9F-2882-47F4-C93E-A5EB51E663E9}"/>
              </a:ext>
            </a:extLst>
          </p:cNvPr>
          <p:cNvSpPr txBox="1"/>
          <p:nvPr/>
        </p:nvSpPr>
        <p:spPr>
          <a:xfrm>
            <a:off x="290502" y="3479337"/>
            <a:ext cx="1347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F771C613-EF6A-CF35-0247-8C3839E3B4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096646E7-1340-080C-141C-D6B1310C0F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0D8722A3-7079-AA81-3091-81D45283EA2B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8B747B2D-9CF8-FBEE-8E4F-FB93FFF4A2F3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进展与方向</a:t>
            </a: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83875646-1994-54A7-3268-D232634F38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77B0AF8A-5B35-1B25-0C10-52397970CD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3" y="1291832"/>
            <a:ext cx="1734504" cy="739670"/>
          </a:xfrm>
          <a:prstGeom prst="rect">
            <a:avLst/>
          </a:prstGeom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9F4FBDF4-D61C-723C-88D4-E87684E1E343}"/>
              </a:ext>
            </a:extLst>
          </p:cNvPr>
          <p:cNvSpPr txBox="1"/>
          <p:nvPr/>
        </p:nvSpPr>
        <p:spPr>
          <a:xfrm>
            <a:off x="0" y="1532024"/>
            <a:ext cx="1784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</p:spTree>
    <p:extLst>
      <p:ext uri="{BB962C8B-B14F-4D97-AF65-F5344CB8AC3E}">
        <p14:creationId xmlns:p14="http://schemas.microsoft.com/office/powerpoint/2010/main" val="61178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91C410-8EA2-4867-B465-A5BB7338FB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spAutoFit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F5FFAA82-45E0-49DE-B537-D537AF83DB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13385" y="2181336"/>
            <a:ext cx="8076161" cy="1046434"/>
          </a:xfrm>
        </p:spPr>
        <p:txBody>
          <a:bodyPr wrap="square">
            <a:spAutoFit/>
          </a:bodyPr>
          <a:lstStyle/>
          <a:p>
            <a:r>
              <a:rPr lang="zh-CN" altLang="en-US" dirty="0"/>
              <a:t>理论依据及可行性分析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D7D086F-84B2-4B85-8EFF-33446808E4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9425" y="462870"/>
            <a:ext cx="2877711" cy="286232"/>
          </a:xfrm>
        </p:spPr>
        <p:txBody>
          <a:bodyPr>
            <a:spAutoFit/>
          </a:bodyPr>
          <a:lstStyle/>
          <a:p>
            <a:r>
              <a:rPr lang="zh-CN" altLang="en-US" sz="14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上海市西南位育中学课题开题答辩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1B8C8D2A-580C-446E-906D-A01075DAE0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34000" y="3978315"/>
            <a:ext cx="1917700" cy="341632"/>
          </a:xfrm>
        </p:spPr>
        <p:txBody>
          <a:bodyPr>
            <a:spAutoFit/>
          </a:bodyPr>
          <a:lstStyle/>
          <a:p>
            <a:r>
              <a:rPr lang="zh-CN" altLang="en-US" dirty="0"/>
              <a:t>理论依据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3823FD9E-C3E2-49CB-AFE0-D33ABD82F3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34000" y="4435059"/>
            <a:ext cx="1917700" cy="341632"/>
          </a:xfrm>
        </p:spPr>
        <p:txBody>
          <a:bodyPr>
            <a:spAutoFit/>
          </a:bodyPr>
          <a:lstStyle/>
          <a:p>
            <a:r>
              <a:rPr lang="zh-CN" altLang="en-US" dirty="0"/>
              <a:t>可行性分析</a:t>
            </a:r>
          </a:p>
        </p:txBody>
      </p:sp>
    </p:spTree>
    <p:extLst>
      <p:ext uri="{BB962C8B-B14F-4D97-AF65-F5344CB8AC3E}">
        <p14:creationId xmlns:p14="http://schemas.microsoft.com/office/powerpoint/2010/main" val="1404148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7B03848-1E83-4123-AD36-9B80B938C4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71144" y="691230"/>
            <a:ext cx="5645691" cy="480131"/>
          </a:xfrm>
        </p:spPr>
        <p:txBody>
          <a:bodyPr>
            <a:spAutoFit/>
          </a:bodyPr>
          <a:lstStyle/>
          <a:p>
            <a:r>
              <a:rPr lang="en-US" altLang="zh-CN" dirty="0"/>
              <a:t>2.1 </a:t>
            </a:r>
            <a:r>
              <a:rPr lang="zh-CN" altLang="en-US" dirty="0"/>
              <a:t>理论依据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F56DAA3-7D75-441F-B175-CB2477E7EE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spAutoFit/>
          </a:bodyPr>
          <a:lstStyle/>
          <a:p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Opening Defense of the Research Project at Southwest 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Weiyu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 Middle School in Shanghai</a:t>
            </a:r>
            <a:endParaRPr lang="en-US" altLang="zh-CN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59FB6F9D-3107-4E53-A029-42B6792D69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上海市西南位育中学课题开题答辩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0603771-8800-4691-8381-A72212853F09}"/>
              </a:ext>
            </a:extLst>
          </p:cNvPr>
          <p:cNvGrpSpPr/>
          <p:nvPr/>
        </p:nvGrpSpPr>
        <p:grpSpPr>
          <a:xfrm>
            <a:off x="3069453" y="5337682"/>
            <a:ext cx="5738037" cy="442296"/>
            <a:chOff x="2638402" y="3145068"/>
            <a:chExt cx="1911350" cy="283934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807D0E77-3DE1-4F71-8BBB-329738021E9F}"/>
                </a:ext>
              </a:extLst>
            </p:cNvPr>
            <p:cNvSpPr/>
            <p:nvPr/>
          </p:nvSpPr>
          <p:spPr>
            <a:xfrm>
              <a:off x="2638402" y="3145070"/>
              <a:ext cx="1911350" cy="283932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436D796A-0FE2-4242-8987-51E0CBC39EB2}"/>
                </a:ext>
              </a:extLst>
            </p:cNvPr>
            <p:cNvSpPr/>
            <p:nvPr/>
          </p:nvSpPr>
          <p:spPr>
            <a:xfrm>
              <a:off x="2638443" y="3145068"/>
              <a:ext cx="426430" cy="283931"/>
            </a:xfrm>
            <a:custGeom>
              <a:avLst/>
              <a:gdLst>
                <a:gd name="connsiteX0" fmla="*/ 412710 w 1237417"/>
                <a:gd name="connsiteY0" fmla="*/ 0 h 823914"/>
                <a:gd name="connsiteX1" fmla="*/ 817075 w 1237417"/>
                <a:gd name="connsiteY1" fmla="*/ 329566 h 823914"/>
                <a:gd name="connsiteX2" fmla="*/ 825420 w 1237417"/>
                <a:gd name="connsiteY2" fmla="*/ 412354 h 823914"/>
                <a:gd name="connsiteX3" fmla="*/ 825500 w 1237417"/>
                <a:gd name="connsiteY3" fmla="*/ 412354 h 823914"/>
                <a:gd name="connsiteX4" fmla="*/ 833830 w 1237417"/>
                <a:gd name="connsiteY4" fmla="*/ 494981 h 823914"/>
                <a:gd name="connsiteX5" fmla="*/ 1237417 w 1237417"/>
                <a:gd name="connsiteY5" fmla="*/ 823914 h 823914"/>
                <a:gd name="connsiteX6" fmla="*/ 428442 w 1237417"/>
                <a:gd name="connsiteY6" fmla="*/ 823914 h 823914"/>
                <a:gd name="connsiteX7" fmla="*/ 411917 w 1237417"/>
                <a:gd name="connsiteY7" fmla="*/ 823914 h 823914"/>
                <a:gd name="connsiteX8" fmla="*/ 8329 w 1237417"/>
                <a:gd name="connsiteY8" fmla="*/ 494981 h 823914"/>
                <a:gd name="connsiteX9" fmla="*/ 0 w 1237417"/>
                <a:gd name="connsiteY9" fmla="*/ 412354 h 823914"/>
                <a:gd name="connsiteX10" fmla="*/ 8346 w 1237417"/>
                <a:gd name="connsiteY10" fmla="*/ 329566 h 823914"/>
                <a:gd name="connsiteX11" fmla="*/ 412710 w 1237417"/>
                <a:gd name="connsiteY11" fmla="*/ 0 h 82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37417" h="823914">
                  <a:moveTo>
                    <a:pt x="412710" y="0"/>
                  </a:moveTo>
                  <a:cubicBezTo>
                    <a:pt x="612172" y="0"/>
                    <a:pt x="778587" y="141483"/>
                    <a:pt x="817075" y="329566"/>
                  </a:cubicBezTo>
                  <a:lnTo>
                    <a:pt x="825420" y="412354"/>
                  </a:lnTo>
                  <a:lnTo>
                    <a:pt x="825500" y="412354"/>
                  </a:lnTo>
                  <a:lnTo>
                    <a:pt x="833830" y="494981"/>
                  </a:lnTo>
                  <a:cubicBezTo>
                    <a:pt x="872243" y="682703"/>
                    <a:pt x="1038339" y="823914"/>
                    <a:pt x="1237417" y="823914"/>
                  </a:cubicBezTo>
                  <a:lnTo>
                    <a:pt x="428442" y="823914"/>
                  </a:lnTo>
                  <a:lnTo>
                    <a:pt x="411917" y="823914"/>
                  </a:lnTo>
                  <a:cubicBezTo>
                    <a:pt x="212839" y="823914"/>
                    <a:pt x="46743" y="682703"/>
                    <a:pt x="8329" y="494981"/>
                  </a:cubicBezTo>
                  <a:lnTo>
                    <a:pt x="0" y="412354"/>
                  </a:lnTo>
                  <a:lnTo>
                    <a:pt x="8346" y="329566"/>
                  </a:lnTo>
                  <a:cubicBezTo>
                    <a:pt x="46833" y="141483"/>
                    <a:pt x="213249" y="0"/>
                    <a:pt x="41271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35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zh-CN" altLang="en-US" dirty="0"/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5638FD18-C3EE-4D94-B79F-D3A66D74A49A}"/>
              </a:ext>
            </a:extLst>
          </p:cNvPr>
          <p:cNvSpPr txBox="1"/>
          <p:nvPr/>
        </p:nvSpPr>
        <p:spPr>
          <a:xfrm>
            <a:off x="4355232" y="5365501"/>
            <a:ext cx="493213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卷积神经网络（</a:t>
            </a:r>
            <a:r>
              <a:rPr lang="en-US" altLang="zh-CN" sz="16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CNN</a:t>
            </a:r>
            <a:r>
              <a:rPr lang="zh-CN" altLang="en-US" sz="16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E17B23-3F0A-B646-2199-75C78F821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2761"/>
            <a:ext cx="1704513" cy="128001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AD8A6EE-68C4-CCCB-C626-007329852E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15F57EF-A668-93E5-CAB4-DD28AFD326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7075B613-63C4-D45E-C2D4-71E2F4CEEDF6}"/>
              </a:ext>
            </a:extLst>
          </p:cNvPr>
          <p:cNvSpPr txBox="1"/>
          <p:nvPr/>
        </p:nvSpPr>
        <p:spPr>
          <a:xfrm>
            <a:off x="-37972" y="3506135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研究内容与方案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D7C81C36-1176-9C4F-4F1B-484142DBD5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1B1DA274-0CC1-44A1-9593-451609E387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A7C4C161-2616-8A31-899A-04F5DFC9AF6C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课题创新与难点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BA27806-243B-3FC0-9320-39613B18F3E5}"/>
              </a:ext>
            </a:extLst>
          </p:cNvPr>
          <p:cNvSpPr txBox="1"/>
          <p:nvPr/>
        </p:nvSpPr>
        <p:spPr>
          <a:xfrm>
            <a:off x="117723" y="5779978"/>
            <a:ext cx="17045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4E9B741D-EF0C-1988-AEB7-D42AEFE966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BFE0D4B2-D74F-1381-7385-3625DAFF92CE}"/>
              </a:ext>
            </a:extLst>
          </p:cNvPr>
          <p:cNvSpPr txBox="1"/>
          <p:nvPr/>
        </p:nvSpPr>
        <p:spPr>
          <a:xfrm>
            <a:off x="0" y="1532024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3EA51BCA-D1A7-750A-280A-AD0DE45F4F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060" y="2073280"/>
            <a:ext cx="1734504" cy="109758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1F3AD4B-3F70-A213-A289-C422EA8B785F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39FED46-B1AD-4390-CBA0-92599ECA5973}"/>
              </a:ext>
            </a:extLst>
          </p:cNvPr>
          <p:cNvSpPr txBox="1"/>
          <p:nvPr/>
        </p:nvSpPr>
        <p:spPr>
          <a:xfrm>
            <a:off x="2227404" y="1450947"/>
            <a:ext cx="70599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侮辱性表情包的识别可以基于计算机视觉和</a:t>
            </a:r>
            <a:r>
              <a:rPr lang="en-US" altLang="zh-CN" dirty="0"/>
              <a:t>AI</a:t>
            </a:r>
            <a:r>
              <a:rPr lang="zh-CN" altLang="en-US" dirty="0"/>
              <a:t>自主学习来实现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832F4CEF-AC2E-C723-E9A7-360E709732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7404" y="2568053"/>
            <a:ext cx="9422269" cy="2067665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D356DF03-0FE3-784F-683D-1D705571AD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4EC52834-8B67-A251-E4A9-DC96B993EE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041B0517-4476-1496-52BB-BE6F0137E1D4}"/>
              </a:ext>
            </a:extLst>
          </p:cNvPr>
          <p:cNvSpPr txBox="1"/>
          <p:nvPr/>
        </p:nvSpPr>
        <p:spPr>
          <a:xfrm>
            <a:off x="290502" y="3479337"/>
            <a:ext cx="1347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</a:t>
            </a: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50AA35EF-3607-A79B-ABC4-EE3B963FAA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133261FB-C3BA-ED4F-54C2-67E372425C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12EBB630-2108-E179-00D3-8D1F4CDFF1C0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E8488A35-796C-EE87-D6D4-1A9FFA9FD0C4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进展与方向</a:t>
            </a: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CA2258D8-C786-CFF5-6B0E-2C20E739C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46" name="文本框 45">
            <a:extLst>
              <a:ext uri="{FF2B5EF4-FFF2-40B4-BE49-F238E27FC236}">
                <a16:creationId xmlns:a16="http://schemas.microsoft.com/office/drawing/2014/main" id="{EA2327E6-8EDE-5BDF-7907-151BE5784299}"/>
              </a:ext>
            </a:extLst>
          </p:cNvPr>
          <p:cNvSpPr txBox="1"/>
          <p:nvPr/>
        </p:nvSpPr>
        <p:spPr>
          <a:xfrm>
            <a:off x="0" y="1532024"/>
            <a:ext cx="1784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pic>
        <p:nvPicPr>
          <p:cNvPr id="47" name="图片 46">
            <a:extLst>
              <a:ext uri="{FF2B5EF4-FFF2-40B4-BE49-F238E27FC236}">
                <a16:creationId xmlns:a16="http://schemas.microsoft.com/office/drawing/2014/main" id="{EADB984B-7BB7-7492-7D89-7D30204BB3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001" y="2141080"/>
            <a:ext cx="1731414" cy="968103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0D77BC59-0106-1612-7DCB-CFD35D35EF58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</p:spTree>
    <p:extLst>
      <p:ext uri="{BB962C8B-B14F-4D97-AF65-F5344CB8AC3E}">
        <p14:creationId xmlns:p14="http://schemas.microsoft.com/office/powerpoint/2010/main" val="3534220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7B03848-1E83-4123-AD36-9B80B938C4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spAutoFit/>
          </a:bodyPr>
          <a:lstStyle/>
          <a:p>
            <a:r>
              <a:rPr lang="en-US" altLang="zh-CN" dirty="0"/>
              <a:t>2.2</a:t>
            </a:r>
            <a:r>
              <a:rPr lang="zh-CN" altLang="en-US" dirty="0"/>
              <a:t>可行性分析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F56DAA3-7D75-441F-B175-CB2477E7EE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spAutoFit/>
          </a:bodyPr>
          <a:lstStyle/>
          <a:p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Opening Defense of the Research Project at Southwest 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Weiyu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 Middle School in Shanghai</a:t>
            </a:r>
            <a:endParaRPr lang="en-US" altLang="zh-CN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59FB6F9D-3107-4E53-A029-42B6792D69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zh-CN" altLang="en-US" dirty="0"/>
              <a:t>上海市西南位育中学课题开题答辩</a:t>
            </a:r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064A910E-5747-443C-82EB-0D557C3241BA}"/>
              </a:ext>
            </a:extLst>
          </p:cNvPr>
          <p:cNvSpPr/>
          <p:nvPr/>
        </p:nvSpPr>
        <p:spPr>
          <a:xfrm>
            <a:off x="2149452" y="2566987"/>
            <a:ext cx="412750" cy="412354"/>
          </a:xfrm>
          <a:custGeom>
            <a:avLst/>
            <a:gdLst>
              <a:gd name="connsiteX0" fmla="*/ 411957 w 412750"/>
              <a:gd name="connsiteY0" fmla="*/ 0 h 412354"/>
              <a:gd name="connsiteX1" fmla="*/ 412750 w 412750"/>
              <a:gd name="connsiteY1" fmla="*/ 0 h 412354"/>
              <a:gd name="connsiteX2" fmla="*/ 8386 w 412750"/>
              <a:gd name="connsiteY2" fmla="*/ 329566 h 412354"/>
              <a:gd name="connsiteX3" fmla="*/ 40 w 412750"/>
              <a:gd name="connsiteY3" fmla="*/ 412354 h 412354"/>
              <a:gd name="connsiteX4" fmla="*/ 0 w 412750"/>
              <a:gd name="connsiteY4" fmla="*/ 411957 h 412354"/>
              <a:gd name="connsiteX5" fmla="*/ 411957 w 412750"/>
              <a:gd name="connsiteY5" fmla="*/ 0 h 412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2750" h="412354">
                <a:moveTo>
                  <a:pt x="411957" y="0"/>
                </a:moveTo>
                <a:lnTo>
                  <a:pt x="412750" y="0"/>
                </a:lnTo>
                <a:cubicBezTo>
                  <a:pt x="213289" y="0"/>
                  <a:pt x="46873" y="141483"/>
                  <a:pt x="8386" y="329566"/>
                </a:cubicBezTo>
                <a:lnTo>
                  <a:pt x="40" y="412354"/>
                </a:lnTo>
                <a:lnTo>
                  <a:pt x="0" y="411957"/>
                </a:lnTo>
                <a:cubicBezTo>
                  <a:pt x="0" y="184439"/>
                  <a:pt x="184439" y="0"/>
                  <a:pt x="411957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EBC12E50-914D-461F-BB19-F1B4743A0D88}"/>
              </a:ext>
            </a:extLst>
          </p:cNvPr>
          <p:cNvSpPr/>
          <p:nvPr/>
        </p:nvSpPr>
        <p:spPr>
          <a:xfrm>
            <a:off x="2149452" y="2979341"/>
            <a:ext cx="428482" cy="413146"/>
          </a:xfrm>
          <a:custGeom>
            <a:avLst/>
            <a:gdLst>
              <a:gd name="connsiteX0" fmla="*/ 40 w 428482"/>
              <a:gd name="connsiteY0" fmla="*/ 0 h 413146"/>
              <a:gd name="connsiteX1" fmla="*/ 8369 w 428482"/>
              <a:gd name="connsiteY1" fmla="*/ 82627 h 413146"/>
              <a:gd name="connsiteX2" fmla="*/ 411957 w 428482"/>
              <a:gd name="connsiteY2" fmla="*/ 411560 h 413146"/>
              <a:gd name="connsiteX3" fmla="*/ 428482 w 428482"/>
              <a:gd name="connsiteY3" fmla="*/ 411560 h 413146"/>
              <a:gd name="connsiteX4" fmla="*/ 412750 w 428482"/>
              <a:gd name="connsiteY4" fmla="*/ 413146 h 413146"/>
              <a:gd name="connsiteX5" fmla="*/ 0 w 428482"/>
              <a:gd name="connsiteY5" fmla="*/ 396 h 413146"/>
              <a:gd name="connsiteX6" fmla="*/ 40 w 428482"/>
              <a:gd name="connsiteY6" fmla="*/ 0 h 41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8482" h="413146">
                <a:moveTo>
                  <a:pt x="40" y="0"/>
                </a:moveTo>
                <a:lnTo>
                  <a:pt x="8369" y="82627"/>
                </a:lnTo>
                <a:cubicBezTo>
                  <a:pt x="46783" y="270349"/>
                  <a:pt x="212879" y="411560"/>
                  <a:pt x="411957" y="411560"/>
                </a:cubicBezTo>
                <a:lnTo>
                  <a:pt x="428482" y="411560"/>
                </a:lnTo>
                <a:lnTo>
                  <a:pt x="412750" y="413146"/>
                </a:lnTo>
                <a:cubicBezTo>
                  <a:pt x="184794" y="413146"/>
                  <a:pt x="0" y="228352"/>
                  <a:pt x="0" y="396"/>
                </a:cubicBezTo>
                <a:lnTo>
                  <a:pt x="4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043BA5A5-9E15-43F9-AD98-7E687F888E71}"/>
              </a:ext>
            </a:extLst>
          </p:cNvPr>
          <p:cNvSpPr/>
          <p:nvPr/>
        </p:nvSpPr>
        <p:spPr>
          <a:xfrm>
            <a:off x="5957887" y="2979737"/>
            <a:ext cx="900113" cy="1800226"/>
          </a:xfrm>
          <a:custGeom>
            <a:avLst/>
            <a:gdLst>
              <a:gd name="connsiteX0" fmla="*/ 585786 w 585786"/>
              <a:gd name="connsiteY0" fmla="*/ 0 h 1171572"/>
              <a:gd name="connsiteX1" fmla="*/ 585786 w 585786"/>
              <a:gd name="connsiteY1" fmla="*/ 1171572 h 1171572"/>
              <a:gd name="connsiteX2" fmla="*/ 0 w 585786"/>
              <a:gd name="connsiteY2" fmla="*/ 585786 h 1171572"/>
              <a:gd name="connsiteX3" fmla="*/ 585786 w 585786"/>
              <a:gd name="connsiteY3" fmla="*/ 0 h 1171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5786" h="1171572">
                <a:moveTo>
                  <a:pt x="585786" y="0"/>
                </a:moveTo>
                <a:lnTo>
                  <a:pt x="585786" y="1171572"/>
                </a:lnTo>
                <a:cubicBezTo>
                  <a:pt x="262265" y="1171572"/>
                  <a:pt x="0" y="909307"/>
                  <a:pt x="0" y="585786"/>
                </a:cubicBezTo>
                <a:cubicBezTo>
                  <a:pt x="0" y="262265"/>
                  <a:pt x="262265" y="0"/>
                  <a:pt x="585786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766FDA72-12C3-4DAC-8D96-C2101D084B35}"/>
              </a:ext>
            </a:extLst>
          </p:cNvPr>
          <p:cNvSpPr/>
          <p:nvPr/>
        </p:nvSpPr>
        <p:spPr>
          <a:xfrm flipH="1">
            <a:off x="6858000" y="2979737"/>
            <a:ext cx="900113" cy="1800226"/>
          </a:xfrm>
          <a:custGeom>
            <a:avLst/>
            <a:gdLst>
              <a:gd name="connsiteX0" fmla="*/ 585786 w 585786"/>
              <a:gd name="connsiteY0" fmla="*/ 0 h 1171572"/>
              <a:gd name="connsiteX1" fmla="*/ 585786 w 585786"/>
              <a:gd name="connsiteY1" fmla="*/ 1171572 h 1171572"/>
              <a:gd name="connsiteX2" fmla="*/ 0 w 585786"/>
              <a:gd name="connsiteY2" fmla="*/ 585786 h 1171572"/>
              <a:gd name="connsiteX3" fmla="*/ 585786 w 585786"/>
              <a:gd name="connsiteY3" fmla="*/ 0 h 1171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5786" h="1171572">
                <a:moveTo>
                  <a:pt x="585786" y="0"/>
                </a:moveTo>
                <a:lnTo>
                  <a:pt x="585786" y="1171572"/>
                </a:lnTo>
                <a:cubicBezTo>
                  <a:pt x="262265" y="1171572"/>
                  <a:pt x="0" y="909307"/>
                  <a:pt x="0" y="585786"/>
                </a:cubicBezTo>
                <a:cubicBezTo>
                  <a:pt x="0" y="262265"/>
                  <a:pt x="262265" y="0"/>
                  <a:pt x="58578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EDC55632-0985-4945-BFD9-38C049CFB21D}"/>
              </a:ext>
            </a:extLst>
          </p:cNvPr>
          <p:cNvSpPr/>
          <p:nvPr/>
        </p:nvSpPr>
        <p:spPr>
          <a:xfrm>
            <a:off x="6272214" y="3294064"/>
            <a:ext cx="1171572" cy="11715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25AD652-67DA-4793-86EC-5EE34B6CD7DE}"/>
              </a:ext>
            </a:extLst>
          </p:cNvPr>
          <p:cNvSpPr txBox="1"/>
          <p:nvPr/>
        </p:nvSpPr>
        <p:spPr>
          <a:xfrm>
            <a:off x="6124466" y="3660798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可行性分析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2AEB4F8D-CD6E-474F-ACDB-F2ED85EB70BC}"/>
              </a:ext>
            </a:extLst>
          </p:cNvPr>
          <p:cNvSpPr/>
          <p:nvPr/>
        </p:nvSpPr>
        <p:spPr>
          <a:xfrm>
            <a:off x="2149452" y="2521526"/>
            <a:ext cx="3459622" cy="1795895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958A976C-A22B-4245-BD9E-235D6F47490A}"/>
              </a:ext>
            </a:extLst>
          </p:cNvPr>
          <p:cNvSpPr/>
          <p:nvPr/>
        </p:nvSpPr>
        <p:spPr>
          <a:xfrm>
            <a:off x="2149492" y="2521526"/>
            <a:ext cx="1133437" cy="1754377"/>
          </a:xfrm>
          <a:custGeom>
            <a:avLst/>
            <a:gdLst>
              <a:gd name="connsiteX0" fmla="*/ 412710 w 1237417"/>
              <a:gd name="connsiteY0" fmla="*/ 0 h 823914"/>
              <a:gd name="connsiteX1" fmla="*/ 817075 w 1237417"/>
              <a:gd name="connsiteY1" fmla="*/ 329566 h 823914"/>
              <a:gd name="connsiteX2" fmla="*/ 825420 w 1237417"/>
              <a:gd name="connsiteY2" fmla="*/ 412354 h 823914"/>
              <a:gd name="connsiteX3" fmla="*/ 825500 w 1237417"/>
              <a:gd name="connsiteY3" fmla="*/ 412354 h 823914"/>
              <a:gd name="connsiteX4" fmla="*/ 833830 w 1237417"/>
              <a:gd name="connsiteY4" fmla="*/ 494981 h 823914"/>
              <a:gd name="connsiteX5" fmla="*/ 1237417 w 1237417"/>
              <a:gd name="connsiteY5" fmla="*/ 823914 h 823914"/>
              <a:gd name="connsiteX6" fmla="*/ 428442 w 1237417"/>
              <a:gd name="connsiteY6" fmla="*/ 823914 h 823914"/>
              <a:gd name="connsiteX7" fmla="*/ 411917 w 1237417"/>
              <a:gd name="connsiteY7" fmla="*/ 823914 h 823914"/>
              <a:gd name="connsiteX8" fmla="*/ 8329 w 1237417"/>
              <a:gd name="connsiteY8" fmla="*/ 494981 h 823914"/>
              <a:gd name="connsiteX9" fmla="*/ 0 w 1237417"/>
              <a:gd name="connsiteY9" fmla="*/ 412354 h 823914"/>
              <a:gd name="connsiteX10" fmla="*/ 8346 w 1237417"/>
              <a:gd name="connsiteY10" fmla="*/ 329566 h 823914"/>
              <a:gd name="connsiteX11" fmla="*/ 412710 w 1237417"/>
              <a:gd name="connsiteY11" fmla="*/ 0 h 823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37417" h="823914">
                <a:moveTo>
                  <a:pt x="412710" y="0"/>
                </a:moveTo>
                <a:cubicBezTo>
                  <a:pt x="612172" y="0"/>
                  <a:pt x="778587" y="141483"/>
                  <a:pt x="817075" y="329566"/>
                </a:cubicBezTo>
                <a:lnTo>
                  <a:pt x="825420" y="412354"/>
                </a:lnTo>
                <a:lnTo>
                  <a:pt x="825500" y="412354"/>
                </a:lnTo>
                <a:lnTo>
                  <a:pt x="833830" y="494981"/>
                </a:lnTo>
                <a:cubicBezTo>
                  <a:pt x="872243" y="682703"/>
                  <a:pt x="1038339" y="823914"/>
                  <a:pt x="1237417" y="823914"/>
                </a:cubicBezTo>
                <a:lnTo>
                  <a:pt x="428442" y="823914"/>
                </a:lnTo>
                <a:lnTo>
                  <a:pt x="411917" y="823914"/>
                </a:lnTo>
                <a:cubicBezTo>
                  <a:pt x="212839" y="823914"/>
                  <a:pt x="46743" y="682703"/>
                  <a:pt x="8329" y="494981"/>
                </a:cubicBezTo>
                <a:lnTo>
                  <a:pt x="0" y="412354"/>
                </a:lnTo>
                <a:lnTo>
                  <a:pt x="8346" y="329566"/>
                </a:lnTo>
                <a:cubicBezTo>
                  <a:pt x="46833" y="141483"/>
                  <a:pt x="213249" y="0"/>
                  <a:pt x="412710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64ACBDED-B23E-4B37-9B6A-BE83B0D08AA1}"/>
              </a:ext>
            </a:extLst>
          </p:cNvPr>
          <p:cNvSpPr/>
          <p:nvPr/>
        </p:nvSpPr>
        <p:spPr>
          <a:xfrm>
            <a:off x="2149452" y="2519941"/>
            <a:ext cx="819150" cy="81915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r>
              <a:rPr lang="en-US" altLang="zh-CN" sz="2000" dirty="0"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01</a:t>
            </a:r>
            <a:endParaRPr lang="zh-CN" altLang="en-US" sz="2000" dirty="0"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F8DF689-2F0D-40D7-AC22-754A0A5CC77B}"/>
              </a:ext>
            </a:extLst>
          </p:cNvPr>
          <p:cNvSpPr txBox="1"/>
          <p:nvPr/>
        </p:nvSpPr>
        <p:spPr>
          <a:xfrm>
            <a:off x="3052096" y="2555839"/>
            <a:ext cx="1210588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20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数据收集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9131EFE-0D8C-4C7A-8581-BCDB6076A6C0}"/>
              </a:ext>
            </a:extLst>
          </p:cNvPr>
          <p:cNvSpPr txBox="1"/>
          <p:nvPr/>
        </p:nvSpPr>
        <p:spPr>
          <a:xfrm>
            <a:off x="3051613" y="2907709"/>
            <a:ext cx="2261505" cy="117654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ct val="120000"/>
              </a:lnSpc>
            </a:pPr>
            <a:r>
              <a:rPr lang="zh-CN" altLang="en-US" sz="2000" dirty="0">
                <a:latin typeface="+mn-ea"/>
                <a:ea typeface="+mn-ea"/>
              </a:rPr>
              <a:t>数据集的大小和质量对模型的训练和性能至关重要</a:t>
            </a:r>
            <a:r>
              <a:rPr lang="zh-CN" altLang="en-US" sz="1400" dirty="0">
                <a:latin typeface="+mn-ea"/>
                <a:ea typeface="+mn-ea"/>
              </a:rPr>
              <a:t>。</a:t>
            </a: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FE5C9ADA-CD11-4468-BD64-2CC26D7045BE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5609074" y="3345441"/>
            <a:ext cx="714517" cy="74033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66248BB0-6796-45A8-8001-FB1A89EA6281}"/>
              </a:ext>
            </a:extLst>
          </p:cNvPr>
          <p:cNvSpPr/>
          <p:nvPr/>
        </p:nvSpPr>
        <p:spPr>
          <a:xfrm>
            <a:off x="2149451" y="4415845"/>
            <a:ext cx="3935195" cy="1709952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48" name="任意多边形: 形状 47">
            <a:extLst>
              <a:ext uri="{FF2B5EF4-FFF2-40B4-BE49-F238E27FC236}">
                <a16:creationId xmlns:a16="http://schemas.microsoft.com/office/drawing/2014/main" id="{373F8FD3-FD4C-41DA-BCCE-F6293D47D83E}"/>
              </a:ext>
            </a:extLst>
          </p:cNvPr>
          <p:cNvSpPr/>
          <p:nvPr/>
        </p:nvSpPr>
        <p:spPr>
          <a:xfrm>
            <a:off x="2149492" y="4415845"/>
            <a:ext cx="1077617" cy="1709952"/>
          </a:xfrm>
          <a:custGeom>
            <a:avLst/>
            <a:gdLst>
              <a:gd name="connsiteX0" fmla="*/ 412710 w 1237417"/>
              <a:gd name="connsiteY0" fmla="*/ 0 h 823914"/>
              <a:gd name="connsiteX1" fmla="*/ 817075 w 1237417"/>
              <a:gd name="connsiteY1" fmla="*/ 329566 h 823914"/>
              <a:gd name="connsiteX2" fmla="*/ 825420 w 1237417"/>
              <a:gd name="connsiteY2" fmla="*/ 412354 h 823914"/>
              <a:gd name="connsiteX3" fmla="*/ 825500 w 1237417"/>
              <a:gd name="connsiteY3" fmla="*/ 412354 h 823914"/>
              <a:gd name="connsiteX4" fmla="*/ 833830 w 1237417"/>
              <a:gd name="connsiteY4" fmla="*/ 494981 h 823914"/>
              <a:gd name="connsiteX5" fmla="*/ 1237417 w 1237417"/>
              <a:gd name="connsiteY5" fmla="*/ 823914 h 823914"/>
              <a:gd name="connsiteX6" fmla="*/ 428442 w 1237417"/>
              <a:gd name="connsiteY6" fmla="*/ 823914 h 823914"/>
              <a:gd name="connsiteX7" fmla="*/ 411917 w 1237417"/>
              <a:gd name="connsiteY7" fmla="*/ 823914 h 823914"/>
              <a:gd name="connsiteX8" fmla="*/ 8329 w 1237417"/>
              <a:gd name="connsiteY8" fmla="*/ 494981 h 823914"/>
              <a:gd name="connsiteX9" fmla="*/ 0 w 1237417"/>
              <a:gd name="connsiteY9" fmla="*/ 412354 h 823914"/>
              <a:gd name="connsiteX10" fmla="*/ 8346 w 1237417"/>
              <a:gd name="connsiteY10" fmla="*/ 329566 h 823914"/>
              <a:gd name="connsiteX11" fmla="*/ 412710 w 1237417"/>
              <a:gd name="connsiteY11" fmla="*/ 0 h 823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37417" h="823914">
                <a:moveTo>
                  <a:pt x="412710" y="0"/>
                </a:moveTo>
                <a:cubicBezTo>
                  <a:pt x="612172" y="0"/>
                  <a:pt x="778587" y="141483"/>
                  <a:pt x="817075" y="329566"/>
                </a:cubicBezTo>
                <a:lnTo>
                  <a:pt x="825420" y="412354"/>
                </a:lnTo>
                <a:lnTo>
                  <a:pt x="825500" y="412354"/>
                </a:lnTo>
                <a:lnTo>
                  <a:pt x="833830" y="494981"/>
                </a:lnTo>
                <a:cubicBezTo>
                  <a:pt x="872243" y="682703"/>
                  <a:pt x="1038339" y="823914"/>
                  <a:pt x="1237417" y="823914"/>
                </a:cubicBezTo>
                <a:lnTo>
                  <a:pt x="428442" y="823914"/>
                </a:lnTo>
                <a:lnTo>
                  <a:pt x="411917" y="823914"/>
                </a:lnTo>
                <a:cubicBezTo>
                  <a:pt x="212839" y="823914"/>
                  <a:pt x="46743" y="682703"/>
                  <a:pt x="8329" y="494981"/>
                </a:cubicBezTo>
                <a:lnTo>
                  <a:pt x="0" y="412354"/>
                </a:lnTo>
                <a:lnTo>
                  <a:pt x="8346" y="329566"/>
                </a:lnTo>
                <a:cubicBezTo>
                  <a:pt x="46833" y="141483"/>
                  <a:pt x="213249" y="0"/>
                  <a:pt x="412710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 dirty="0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3E8ADE61-8058-4BAF-9F8D-84C4D1B764B4}"/>
              </a:ext>
            </a:extLst>
          </p:cNvPr>
          <p:cNvSpPr/>
          <p:nvPr/>
        </p:nvSpPr>
        <p:spPr>
          <a:xfrm>
            <a:off x="2149452" y="4414259"/>
            <a:ext cx="819150" cy="81915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r>
              <a:rPr lang="en-US" altLang="zh-CN" sz="2000" dirty="0"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03</a:t>
            </a:r>
            <a:endParaRPr lang="zh-CN" altLang="en-US" sz="2000" dirty="0"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ECC915-C881-40D8-A531-2BEC964DE27C}"/>
              </a:ext>
            </a:extLst>
          </p:cNvPr>
          <p:cNvSpPr txBox="1"/>
          <p:nvPr/>
        </p:nvSpPr>
        <p:spPr>
          <a:xfrm>
            <a:off x="2941874" y="4362449"/>
            <a:ext cx="274947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20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模型优化、改进与应用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053C2E74-3D28-4EFD-A35B-00CAE246F6F3}"/>
              </a:ext>
            </a:extLst>
          </p:cNvPr>
          <p:cNvSpPr txBox="1"/>
          <p:nvPr/>
        </p:nvSpPr>
        <p:spPr>
          <a:xfrm>
            <a:off x="3020363" y="4669291"/>
            <a:ext cx="2749954" cy="1545872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ct val="120000"/>
              </a:lnSpc>
            </a:pPr>
            <a:r>
              <a:rPr lang="zh-CN" altLang="en-US" sz="2000" dirty="0">
                <a:latin typeface="+mn-ea"/>
                <a:ea typeface="+mn-ea"/>
              </a:rPr>
              <a:t>根据模型的表现，可以进行模型的优化和改进。这包括调参数、增加训练数据。</a:t>
            </a:r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D1DEEAD4-A335-49E4-B565-9E7FEDEB5A58}"/>
              </a:ext>
            </a:extLst>
          </p:cNvPr>
          <p:cNvCxnSpPr>
            <a:cxnSpLocks/>
          </p:cNvCxnSpPr>
          <p:nvPr/>
        </p:nvCxnSpPr>
        <p:spPr>
          <a:xfrm flipV="1">
            <a:off x="5770318" y="4414259"/>
            <a:ext cx="553273" cy="411957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矩形: 圆角 72">
            <a:extLst>
              <a:ext uri="{FF2B5EF4-FFF2-40B4-BE49-F238E27FC236}">
                <a16:creationId xmlns:a16="http://schemas.microsoft.com/office/drawing/2014/main" id="{13ED7019-4A1A-4850-B6AB-673F85070FAF}"/>
              </a:ext>
            </a:extLst>
          </p:cNvPr>
          <p:cNvSpPr/>
          <p:nvPr/>
        </p:nvSpPr>
        <p:spPr>
          <a:xfrm flipH="1">
            <a:off x="7856327" y="2515176"/>
            <a:ext cx="3710220" cy="2472199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AEFCEB37-29AF-4A08-B526-01B35F37A31A}"/>
              </a:ext>
            </a:extLst>
          </p:cNvPr>
          <p:cNvSpPr/>
          <p:nvPr/>
        </p:nvSpPr>
        <p:spPr>
          <a:xfrm flipH="1">
            <a:off x="10329088" y="2515177"/>
            <a:ext cx="1237458" cy="2472198"/>
          </a:xfrm>
          <a:custGeom>
            <a:avLst/>
            <a:gdLst>
              <a:gd name="connsiteX0" fmla="*/ 412710 w 1237417"/>
              <a:gd name="connsiteY0" fmla="*/ 0 h 823914"/>
              <a:gd name="connsiteX1" fmla="*/ 817075 w 1237417"/>
              <a:gd name="connsiteY1" fmla="*/ 329566 h 823914"/>
              <a:gd name="connsiteX2" fmla="*/ 825420 w 1237417"/>
              <a:gd name="connsiteY2" fmla="*/ 412354 h 823914"/>
              <a:gd name="connsiteX3" fmla="*/ 825500 w 1237417"/>
              <a:gd name="connsiteY3" fmla="*/ 412354 h 823914"/>
              <a:gd name="connsiteX4" fmla="*/ 833830 w 1237417"/>
              <a:gd name="connsiteY4" fmla="*/ 494981 h 823914"/>
              <a:gd name="connsiteX5" fmla="*/ 1237417 w 1237417"/>
              <a:gd name="connsiteY5" fmla="*/ 823914 h 823914"/>
              <a:gd name="connsiteX6" fmla="*/ 428442 w 1237417"/>
              <a:gd name="connsiteY6" fmla="*/ 823914 h 823914"/>
              <a:gd name="connsiteX7" fmla="*/ 411917 w 1237417"/>
              <a:gd name="connsiteY7" fmla="*/ 823914 h 823914"/>
              <a:gd name="connsiteX8" fmla="*/ 8329 w 1237417"/>
              <a:gd name="connsiteY8" fmla="*/ 494981 h 823914"/>
              <a:gd name="connsiteX9" fmla="*/ 0 w 1237417"/>
              <a:gd name="connsiteY9" fmla="*/ 412354 h 823914"/>
              <a:gd name="connsiteX10" fmla="*/ 8346 w 1237417"/>
              <a:gd name="connsiteY10" fmla="*/ 329566 h 823914"/>
              <a:gd name="connsiteX11" fmla="*/ 412710 w 1237417"/>
              <a:gd name="connsiteY11" fmla="*/ 0 h 823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37417" h="823914">
                <a:moveTo>
                  <a:pt x="412710" y="0"/>
                </a:moveTo>
                <a:cubicBezTo>
                  <a:pt x="612172" y="0"/>
                  <a:pt x="778587" y="141483"/>
                  <a:pt x="817075" y="329566"/>
                </a:cubicBezTo>
                <a:lnTo>
                  <a:pt x="825420" y="412354"/>
                </a:lnTo>
                <a:lnTo>
                  <a:pt x="825500" y="412354"/>
                </a:lnTo>
                <a:lnTo>
                  <a:pt x="833830" y="494981"/>
                </a:lnTo>
                <a:cubicBezTo>
                  <a:pt x="872243" y="682703"/>
                  <a:pt x="1038339" y="823914"/>
                  <a:pt x="1237417" y="823914"/>
                </a:cubicBezTo>
                <a:lnTo>
                  <a:pt x="428442" y="823914"/>
                </a:lnTo>
                <a:lnTo>
                  <a:pt x="411917" y="823914"/>
                </a:lnTo>
                <a:cubicBezTo>
                  <a:pt x="212839" y="823914"/>
                  <a:pt x="46743" y="682703"/>
                  <a:pt x="8329" y="494981"/>
                </a:cubicBezTo>
                <a:lnTo>
                  <a:pt x="0" y="412354"/>
                </a:lnTo>
                <a:lnTo>
                  <a:pt x="8346" y="329566"/>
                </a:lnTo>
                <a:cubicBezTo>
                  <a:pt x="46833" y="141483"/>
                  <a:pt x="213249" y="0"/>
                  <a:pt x="412710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 dirty="0"/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1B1008E8-3085-4DBD-AFD8-347EDA7ED94F}"/>
              </a:ext>
            </a:extLst>
          </p:cNvPr>
          <p:cNvSpPr/>
          <p:nvPr/>
        </p:nvSpPr>
        <p:spPr>
          <a:xfrm flipH="1">
            <a:off x="10747397" y="2513591"/>
            <a:ext cx="819150" cy="81915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r>
              <a:rPr lang="en-US" altLang="zh-CN" sz="2000" dirty="0"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02</a:t>
            </a:r>
            <a:endParaRPr lang="zh-CN" altLang="en-US" sz="2000" dirty="0"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</p:txBody>
      </p: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B1539CFC-7297-451C-8618-ED38754CAA14}"/>
              </a:ext>
            </a:extLst>
          </p:cNvPr>
          <p:cNvCxnSpPr>
            <a:cxnSpLocks/>
            <a:stCxn id="73" idx="3"/>
          </p:cNvCxnSpPr>
          <p:nvPr/>
        </p:nvCxnSpPr>
        <p:spPr>
          <a:xfrm flipH="1" flipV="1">
            <a:off x="7392408" y="3339091"/>
            <a:ext cx="463919" cy="412185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>
            <a:extLst>
              <a:ext uri="{FF2B5EF4-FFF2-40B4-BE49-F238E27FC236}">
                <a16:creationId xmlns:a16="http://schemas.microsoft.com/office/drawing/2014/main" id="{85C0124B-92C6-42F8-9B00-CD4B3B8FA00D}"/>
              </a:ext>
            </a:extLst>
          </p:cNvPr>
          <p:cNvSpPr txBox="1"/>
          <p:nvPr/>
        </p:nvSpPr>
        <p:spPr>
          <a:xfrm>
            <a:off x="8426710" y="2566987"/>
            <a:ext cx="198002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2000" dirty="0">
                <a:solidFill>
                  <a:schemeClr val="tx2"/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模型训练与评估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0980F2E4-3C6B-4F4B-88EB-8C64D5654750}"/>
              </a:ext>
            </a:extLst>
          </p:cNvPr>
          <p:cNvSpPr txBox="1"/>
          <p:nvPr/>
        </p:nvSpPr>
        <p:spPr>
          <a:xfrm>
            <a:off x="8363159" y="2934227"/>
            <a:ext cx="2261505" cy="1915204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kern="100" dirty="0" smtClean="0">
                <a:solidFill>
                  <a:schemeClr val="bg2">
                    <a:lumMod val="25000"/>
                  </a:schemeClr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  <a:cs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 smtClean="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dirty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ct val="120000"/>
              </a:lnSpc>
            </a:pPr>
            <a:r>
              <a:rPr lang="zh-CN" altLang="en-US" sz="2000" dirty="0">
                <a:latin typeface="+mn-ea"/>
                <a:ea typeface="+mn-ea"/>
              </a:rPr>
              <a:t>使用收集到的数据集，应合理选择一个机器学习模型，来对侮辱性表情包进行分类。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C68CE02-D201-3B06-FCDD-4F4060C60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2761"/>
            <a:ext cx="1704513" cy="128001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EE3B935-66F0-8EFC-2A66-7CA6295B12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CF7F537-FD62-345D-54F3-39079F17D1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062AE01-EA40-79DB-0EA7-7DB1E87AB014}"/>
              </a:ext>
            </a:extLst>
          </p:cNvPr>
          <p:cNvSpPr txBox="1"/>
          <p:nvPr/>
        </p:nvSpPr>
        <p:spPr>
          <a:xfrm>
            <a:off x="-37972" y="3506135"/>
            <a:ext cx="18033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研究内容与方案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2DCBD12F-D098-0C60-5467-4B0ABCA87A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0B20289-8F3C-6B5E-153D-5272652356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360FB287-002F-B995-8315-FC6DA0D371FF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课题创新与难点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E4B0E1B-F7DE-12A1-8DF6-2C9811A9AB08}"/>
              </a:ext>
            </a:extLst>
          </p:cNvPr>
          <p:cNvSpPr txBox="1"/>
          <p:nvPr/>
        </p:nvSpPr>
        <p:spPr>
          <a:xfrm>
            <a:off x="117723" y="5779978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DB0385E3-DEC0-2E5D-55EE-7E62CB12D1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E6CDAD78-E9FA-A188-6EF1-2069335EE6DC}"/>
              </a:ext>
            </a:extLst>
          </p:cNvPr>
          <p:cNvSpPr txBox="1"/>
          <p:nvPr/>
        </p:nvSpPr>
        <p:spPr>
          <a:xfrm>
            <a:off x="0" y="1532024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1571B77-E534-0506-BCA7-F043C3AB94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060" y="2073280"/>
            <a:ext cx="1734504" cy="109758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7CE1787F-EB61-72FB-35AF-097C893A2EBA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62B218D-F735-D46D-1717-7330745B6B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246" b="2864"/>
          <a:stretch/>
        </p:blipFill>
        <p:spPr>
          <a:xfrm>
            <a:off x="-1" y="1250987"/>
            <a:ext cx="1890945" cy="560701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9E0DBB4-8A02-CC85-D6BD-728069E092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5130"/>
            <a:ext cx="1704512" cy="644092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67ECE1A2-7AE5-9CC2-EBC0-F98C534FB4EC}"/>
              </a:ext>
            </a:extLst>
          </p:cNvPr>
          <p:cNvSpPr txBox="1"/>
          <p:nvPr/>
        </p:nvSpPr>
        <p:spPr>
          <a:xfrm>
            <a:off x="290502" y="3479337"/>
            <a:ext cx="1347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研究内容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7B172F03-9134-BDC0-8231-83A6AC89B7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6544"/>
            <a:ext cx="1704512" cy="644092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084D9C35-2431-075A-FE79-A0BBD2D2AA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987375"/>
            <a:ext cx="1704512" cy="644092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61123E84-1B84-5B68-4F05-7E838DFA0559}"/>
              </a:ext>
            </a:extLst>
          </p:cNvPr>
          <p:cNvSpPr txBox="1"/>
          <p:nvPr/>
        </p:nvSpPr>
        <p:spPr>
          <a:xfrm>
            <a:off x="-1" y="4623241"/>
            <a:ext cx="6138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课题研究计划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6558A10-D3A8-C0AF-128D-EC22C6EF72B9}"/>
              </a:ext>
            </a:extLst>
          </p:cNvPr>
          <p:cNvSpPr txBox="1"/>
          <p:nvPr/>
        </p:nvSpPr>
        <p:spPr>
          <a:xfrm>
            <a:off x="117723" y="5779978"/>
            <a:ext cx="15766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进展与方向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C3C29B44-CD6F-C5C5-4C0C-27A9EA9B72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9677"/>
            <a:ext cx="1704512" cy="644092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18C9E8C3-AF46-0787-1389-1B6325BED9F3}"/>
              </a:ext>
            </a:extLst>
          </p:cNvPr>
          <p:cNvSpPr txBox="1"/>
          <p:nvPr/>
        </p:nvSpPr>
        <p:spPr>
          <a:xfrm>
            <a:off x="0" y="1532024"/>
            <a:ext cx="1784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课题来源及意义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4BF8B273-9D6D-86C5-3C0C-8764FD32A2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01" y="2141080"/>
            <a:ext cx="1731414" cy="968103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5A4ACB25-03F2-97DD-3087-5466D3CFDDB4}"/>
              </a:ext>
            </a:extLst>
          </p:cNvPr>
          <p:cNvSpPr txBox="1"/>
          <p:nvPr/>
        </p:nvSpPr>
        <p:spPr>
          <a:xfrm>
            <a:off x="183473" y="2414307"/>
            <a:ext cx="14544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理论依据与</a:t>
            </a:r>
            <a:endParaRPr lang="en-US" altLang="zh-CN" dirty="0"/>
          </a:p>
          <a:p>
            <a:r>
              <a:rPr lang="zh-CN" altLang="en-US" dirty="0"/>
              <a:t>可行性分析</a:t>
            </a:r>
          </a:p>
        </p:txBody>
      </p:sp>
    </p:spTree>
    <p:extLst>
      <p:ext uri="{BB962C8B-B14F-4D97-AF65-F5344CB8AC3E}">
        <p14:creationId xmlns:p14="http://schemas.microsoft.com/office/powerpoint/2010/main" val="3284167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91C410-8EA2-4867-B465-A5BB7338FB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spAutoFit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F5FFAA82-45E0-49DE-B537-D537AF83DB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12351" y="2203922"/>
            <a:ext cx="5878697" cy="1046434"/>
          </a:xfrm>
        </p:spPr>
        <p:txBody>
          <a:bodyPr>
            <a:spAutoFit/>
          </a:bodyPr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D7D086F-84B2-4B85-8EFF-33446808E4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9425" y="462870"/>
            <a:ext cx="2877711" cy="286232"/>
          </a:xfrm>
        </p:spPr>
        <p:txBody>
          <a:bodyPr>
            <a:spAutoFit/>
          </a:bodyPr>
          <a:lstStyle/>
          <a:p>
            <a:r>
              <a:rPr lang="zh-CN" altLang="en-US" sz="1400" dirty="0">
                <a:solidFill>
                  <a:schemeClr val="tx2"/>
                </a:solidFill>
                <a:latin typeface="Source Han Sans Normal" panose="020B0400000000000000" pitchFamily="34" charset="-122"/>
                <a:ea typeface="Source Han Sans Normal" panose="020B0400000000000000" pitchFamily="34" charset="-122"/>
              </a:rPr>
              <a:t>上海市西南位育中学课题开题答辩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1B8C8D2A-580C-446E-906D-A01075DAE0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58286" y="4457708"/>
            <a:ext cx="3410505" cy="341632"/>
          </a:xfrm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  <a:ea typeface="+mn-ea"/>
              </a:rPr>
              <a:t>研究内容、拟解决的关键问题</a:t>
            </a:r>
          </a:p>
        </p:txBody>
      </p:sp>
    </p:spTree>
    <p:extLst>
      <p:ext uri="{BB962C8B-B14F-4D97-AF65-F5344CB8AC3E}">
        <p14:creationId xmlns:p14="http://schemas.microsoft.com/office/powerpoint/2010/main" val="3113017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主题色1">
      <a:dk1>
        <a:sysClr val="windowText" lastClr="000000"/>
      </a:dk1>
      <a:lt1>
        <a:sysClr val="window" lastClr="FFFFFF"/>
      </a:lt1>
      <a:dk2>
        <a:srgbClr val="0E3150"/>
      </a:dk2>
      <a:lt2>
        <a:srgbClr val="E7E6E6"/>
      </a:lt2>
      <a:accent1>
        <a:srgbClr val="FE2626"/>
      </a:accent1>
      <a:accent2>
        <a:srgbClr val="FF7D7D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ont">
      <a:majorFont>
        <a:latin typeface="等线 Light"/>
        <a:ea typeface="等线 Light"/>
        <a:cs typeface=""/>
      </a:majorFont>
      <a:minorFont>
        <a:latin typeface="等线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2"/>
            </a:gs>
            <a:gs pos="100000">
              <a:schemeClr val="accent1"/>
            </a:gs>
          </a:gsLst>
          <a:lin ang="135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wrap="square">
        <a:noAutofit/>
      </a:bodyPr>
      <a:lstStyle>
        <a:defPPr algn="just">
          <a:lnSpc>
            <a:spcPct val="120000"/>
          </a:lnSpc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1216</TotalTime>
  <Words>1510</Words>
  <Application>Microsoft Office PowerPoint</Application>
  <PresentationFormat>宽屏</PresentationFormat>
  <Paragraphs>234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Source Han Sans Heavy</vt:lpstr>
      <vt:lpstr>Microsoft YaHei Light</vt:lpstr>
      <vt:lpstr>Wingdings</vt:lpstr>
      <vt:lpstr>Times New Roman</vt:lpstr>
      <vt:lpstr>-apple-system</vt:lpstr>
      <vt:lpstr>等线</vt:lpstr>
      <vt:lpstr>Source Han Sans Normal</vt:lpstr>
      <vt:lpstr>Arial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博文</dc:creator>
  <cp:lastModifiedBy>Victor</cp:lastModifiedBy>
  <cp:revision>102</cp:revision>
  <dcterms:created xsi:type="dcterms:W3CDTF">2018-12-05T00:56:59Z</dcterms:created>
  <dcterms:modified xsi:type="dcterms:W3CDTF">2024-04-05T11:14:20Z</dcterms:modified>
</cp:coreProperties>
</file>

<file path=docProps/thumbnail.jpeg>
</file>